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3" r:id="rId4"/>
    <p:sldId id="275" r:id="rId5"/>
    <p:sldId id="274" r:id="rId6"/>
    <p:sldId id="277" r:id="rId7"/>
    <p:sldId id="278" r:id="rId8"/>
    <p:sldId id="279" r:id="rId9"/>
    <p:sldId id="259" r:id="rId10"/>
    <p:sldId id="261" r:id="rId11"/>
    <p:sldId id="262" r:id="rId12"/>
    <p:sldId id="263" r:id="rId13"/>
    <p:sldId id="264" r:id="rId14"/>
    <p:sldId id="281" r:id="rId15"/>
    <p:sldId id="284" r:id="rId16"/>
    <p:sldId id="285" r:id="rId17"/>
    <p:sldId id="286" r:id="rId18"/>
    <p:sldId id="287" r:id="rId19"/>
    <p:sldId id="288" r:id="rId20"/>
    <p:sldId id="280"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58A2E-EB65-49DA-B5E6-F5DBA5B0C63E}" v="183" dt="2020-03-05T21:23:53.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03" autoAdjust="0"/>
    <p:restoredTop sz="94660"/>
  </p:normalViewPr>
  <p:slideViewPr>
    <p:cSldViewPr snapToGrid="0">
      <p:cViewPr varScale="1">
        <p:scale>
          <a:sx n="99" d="100"/>
          <a:sy n="99" d="100"/>
        </p:scale>
        <p:origin x="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dotnet/api/system.func-1?view=netframework-4.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api/system.func-1?view=netframework-4.8#example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class" TargetMode="External"/><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dotnet/csharp/programming-guide/events/how-to-publish-events-that-conform-to-net-framework-guidelines" TargetMode="External"/><Relationship Id="rId2" Type="http://schemas.openxmlformats.org/officeDocument/2006/relationships/hyperlink" Target="https://docs.microsoft.com/en-us/dotnet/api/system.eventhandler?view=netframework-4.8"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microsoft.com/en-us/dotnet/api/system.eventhandler?view=netframework-4.8#example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api/system.eventhandler-1?view=netframework-4.8" TargetMode="External"/><Relationship Id="rId2" Type="http://schemas.openxmlformats.org/officeDocument/2006/relationships/hyperlink" Target="https://docs.microsoft.com/en-us/dotnet/api/system.eventhandler?view=netframework-4.8" TargetMode="External"/><Relationship Id="rId1" Type="http://schemas.openxmlformats.org/officeDocument/2006/relationships/slideLayout" Target="../slideLayouts/slideLayout2.xml"/><Relationship Id="rId5" Type="http://schemas.openxmlformats.org/officeDocument/2006/relationships/hyperlink" Target="https://docs.microsoft.com/en-us/dotnet/standard/events/?view=netframework-4.8" TargetMode="External"/><Relationship Id="rId4" Type="http://schemas.openxmlformats.org/officeDocument/2006/relationships/hyperlink" Target="https://docs.microsoft.com/en-us/dotnet/api/system.eventhandler?view=netframework-4.8#exampl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api/system.eventhandler?view=netframework-4.8#examples"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docs.microsoft.com/en-us/dotnet/standard/events/?view=netframework-4.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dotnet/csharp/programming-guide/events/how-to-subscribe-to-and-unsubscribe-from-events#to-subscribe-to-events-programmaticall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microsoft.com/en-us/dotnet/csharp/programming-guide/events/how-to-subscribe-to-and-unsubscribe-from-events#unsubscrib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csharp/delegates-overview" TargetMode="External"/><Relationship Id="rId2" Type="http://schemas.openxmlformats.org/officeDocument/2006/relationships/hyperlink" Target="https://docs.microsoft.com/en-us/dotnet/desktop-wpf/data/data-binding-overview#what-is-data-binding" TargetMode="External"/><Relationship Id="rId1" Type="http://schemas.openxmlformats.org/officeDocument/2006/relationships/slideLayout" Target="../slideLayouts/slideLayout2.xml"/><Relationship Id="rId4" Type="http://schemas.openxmlformats.org/officeDocument/2006/relationships/hyperlink" Target="https://en.wikipedia.org/wiki/Late_binding#Late_binding_in_.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microsoft.com/en-us/dotnet/csharp/programming-guide/delegates/using-delegates"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microsoft.com/en-us/dotnet/api/system.action?view=netframework-4.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Delegates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err="1">
                <a:solidFill>
                  <a:schemeClr val="tx1">
                    <a:lumMod val="85000"/>
                    <a:lumOff val="15000"/>
                  </a:schemeClr>
                </a:solidFill>
              </a:rPr>
              <a:t>.net</a:t>
            </a:r>
            <a:r>
              <a:rPr lang="en-US" sz="2400" dirty="0">
                <a:solidFill>
                  <a:schemeClr val="tx1">
                    <a:lumMod val="85000"/>
                    <a:lumOff val="15000"/>
                  </a:schemeClr>
                </a:solidFill>
              </a:rPr>
              <a: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3A4F-E3E7-4A0C-8F08-26956F4DD7A3}"/>
              </a:ext>
            </a:extLst>
          </p:cNvPr>
          <p:cNvSpPr>
            <a:spLocks noGrp="1"/>
          </p:cNvSpPr>
          <p:nvPr>
            <p:ph type="title"/>
          </p:nvPr>
        </p:nvSpPr>
        <p:spPr/>
        <p:txBody>
          <a:bodyPr>
            <a:normAutofit/>
          </a:bodyPr>
          <a:lstStyle/>
          <a:p>
            <a:r>
              <a:rPr lang="en-US" dirty="0" err="1"/>
              <a:t>Func</a:t>
            </a:r>
            <a:r>
              <a:rPr lang="en-US" dirty="0"/>
              <a:t>&lt;</a:t>
            </a:r>
            <a:r>
              <a:rPr lang="en-US" dirty="0" err="1"/>
              <a:t>TResult</a:t>
            </a:r>
            <a:r>
              <a:rPr lang="en-US" dirty="0"/>
              <a:t>&gt; Delegate</a:t>
            </a:r>
            <a:br>
              <a:rPr lang="en-US" dirty="0"/>
            </a:br>
            <a:r>
              <a:rPr lang="en-US" sz="1400" dirty="0">
                <a:hlinkClick r:id="rId2"/>
              </a:rPr>
              <a:t>https://docs.microsoft.com/en-us/dotnet/api/system.func-1?view=netframework-4.8</a:t>
            </a:r>
            <a:endParaRPr lang="en-US" dirty="0"/>
          </a:p>
        </p:txBody>
      </p:sp>
      <p:sp>
        <p:nvSpPr>
          <p:cNvPr id="3" name="Content Placeholder 2">
            <a:extLst>
              <a:ext uri="{FF2B5EF4-FFF2-40B4-BE49-F238E27FC236}">
                <a16:creationId xmlns:a16="http://schemas.microsoft.com/office/drawing/2014/main" id="{B87668FF-B51F-430B-B48A-2756D9D0A84E}"/>
              </a:ext>
            </a:extLst>
          </p:cNvPr>
          <p:cNvSpPr>
            <a:spLocks noGrp="1"/>
          </p:cNvSpPr>
          <p:nvPr>
            <p:ph idx="1"/>
          </p:nvPr>
        </p:nvSpPr>
        <p:spPr/>
        <p:txBody>
          <a:bodyPr>
            <a:normAutofit fontScale="92500" lnSpcReduction="20000"/>
          </a:bodyPr>
          <a:lstStyle/>
          <a:p>
            <a:r>
              <a:rPr lang="en-US" sz="2400" b="1" i="1" dirty="0" err="1"/>
              <a:t>TResult</a:t>
            </a:r>
            <a:r>
              <a:rPr lang="en-US" sz="2400" dirty="0"/>
              <a:t> = The type of the return value of the method that the </a:t>
            </a:r>
            <a:r>
              <a:rPr lang="en-US" sz="2400" b="1" i="1" dirty="0" err="1"/>
              <a:t>Func</a:t>
            </a:r>
            <a:r>
              <a:rPr lang="en-US" sz="2400" b="1" i="1" dirty="0"/>
              <a:t>&lt;</a:t>
            </a:r>
            <a:r>
              <a:rPr lang="en-US" sz="2400" b="1" i="1" dirty="0" err="1"/>
              <a:t>TResult</a:t>
            </a:r>
            <a:r>
              <a:rPr lang="en-US" sz="2400" b="1" i="1" dirty="0"/>
              <a:t>&gt; </a:t>
            </a:r>
            <a:r>
              <a:rPr lang="en-US" sz="2400" dirty="0"/>
              <a:t>delegate encapsulates. This type parameter is covariant (use your specified type or a </a:t>
            </a:r>
            <a:r>
              <a:rPr lang="en-US" sz="2400" u="sng" dirty="0"/>
              <a:t>more derived</a:t>
            </a:r>
            <a:r>
              <a:rPr lang="en-US" sz="2400" dirty="0"/>
              <a:t> type</a:t>
            </a:r>
            <a:r>
              <a:rPr lang="en-US" sz="2400" u="sng" dirty="0"/>
              <a:t>)</a:t>
            </a:r>
            <a:r>
              <a:rPr lang="en-US" sz="2400" dirty="0"/>
              <a:t>.</a:t>
            </a:r>
          </a:p>
          <a:p>
            <a:r>
              <a:rPr lang="en-US" sz="2400" dirty="0"/>
              <a:t>Use </a:t>
            </a:r>
            <a:r>
              <a:rPr lang="en-US" sz="2400" b="1" i="1" dirty="0" err="1"/>
              <a:t>Func</a:t>
            </a:r>
            <a:r>
              <a:rPr lang="en-US" sz="2400" b="1" i="1" dirty="0"/>
              <a:t>&lt;</a:t>
            </a:r>
            <a:r>
              <a:rPr lang="en-US" sz="2400" b="1" i="1" dirty="0" err="1"/>
              <a:t>TResult</a:t>
            </a:r>
            <a:r>
              <a:rPr lang="en-US" sz="2400" b="1" i="1" dirty="0"/>
              <a:t>&gt; delegate</a:t>
            </a:r>
            <a:r>
              <a:rPr lang="en-US" sz="2400" dirty="0"/>
              <a:t> to represent a method that can be passed as a parameter without explicitly declaring a custom delegate. The encapsulated method must correspond to the method signature that is defined by this delegate. This means that the encapsulated method must have no parameters and must return a value.</a:t>
            </a:r>
          </a:p>
          <a:p>
            <a:r>
              <a:rPr lang="en-US" sz="2400" b="1" dirty="0" err="1"/>
              <a:t>Func</a:t>
            </a:r>
            <a:r>
              <a:rPr lang="en-US" sz="2400" b="1" dirty="0"/>
              <a:t>&lt;</a:t>
            </a:r>
            <a:r>
              <a:rPr lang="en-US" sz="2400" b="1" dirty="0" err="1"/>
              <a:t>T,TResult</a:t>
            </a:r>
            <a:r>
              <a:rPr lang="en-US" sz="2400" b="1" dirty="0"/>
              <a:t>&gt;</a:t>
            </a:r>
            <a:r>
              <a:rPr lang="en-US" sz="2400" i="1" dirty="0"/>
              <a:t>, </a:t>
            </a:r>
            <a:r>
              <a:rPr lang="en-US" sz="2400" b="1" dirty="0" err="1"/>
              <a:t>Func</a:t>
            </a:r>
            <a:r>
              <a:rPr lang="en-US" sz="2400" b="1" dirty="0"/>
              <a:t>&lt;T1, T2, </a:t>
            </a:r>
            <a:r>
              <a:rPr lang="en-US" sz="2400" b="1" dirty="0" err="1"/>
              <a:t>TResult</a:t>
            </a:r>
            <a:r>
              <a:rPr lang="en-US" sz="2400" b="1" dirty="0"/>
              <a:t>&gt;</a:t>
            </a:r>
            <a:r>
              <a:rPr lang="en-US" sz="2400" i="1" dirty="0"/>
              <a:t>, etc, are variations that have arguments and return types.</a:t>
            </a:r>
            <a:r>
              <a:rPr lang="en-US" sz="2400" dirty="0"/>
              <a:t> </a:t>
            </a:r>
          </a:p>
        </p:txBody>
      </p:sp>
    </p:spTree>
    <p:extLst>
      <p:ext uri="{BB962C8B-B14F-4D97-AF65-F5344CB8AC3E}">
        <p14:creationId xmlns:p14="http://schemas.microsoft.com/office/powerpoint/2010/main" val="42258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633B2B-D05F-46F7-968A-6E2BF32D08B6}"/>
              </a:ext>
            </a:extLst>
          </p:cNvPr>
          <p:cNvPicPr>
            <a:picLocks noGrp="1" noChangeAspect="1"/>
          </p:cNvPicPr>
          <p:nvPr>
            <p:ph idx="1"/>
          </p:nvPr>
        </p:nvPicPr>
        <p:blipFill>
          <a:blip r:embed="rId2"/>
          <a:stretch>
            <a:fillRect/>
          </a:stretch>
        </p:blipFill>
        <p:spPr>
          <a:xfrm>
            <a:off x="1914369" y="2007432"/>
            <a:ext cx="5395073" cy="4755292"/>
          </a:xfrm>
          <a:prstGeom prst="rect">
            <a:avLst/>
          </a:prstGeom>
          <a:effectLst>
            <a:glow rad="50800">
              <a:schemeClr val="bg1">
                <a:alpha val="40000"/>
              </a:schemeClr>
            </a:glow>
          </a:effectLst>
        </p:spPr>
      </p:pic>
      <p:sp>
        <p:nvSpPr>
          <p:cNvPr id="4" name="Title 1">
            <a:extLst>
              <a:ext uri="{FF2B5EF4-FFF2-40B4-BE49-F238E27FC236}">
                <a16:creationId xmlns:a16="http://schemas.microsoft.com/office/drawing/2014/main" id="{A09196B5-5224-4248-A8DB-3800A043BFE4}"/>
              </a:ext>
            </a:extLst>
          </p:cNvPr>
          <p:cNvSpPr>
            <a:spLocks noGrp="1"/>
          </p:cNvSpPr>
          <p:nvPr>
            <p:ph type="title"/>
          </p:nvPr>
        </p:nvSpPr>
        <p:spPr>
          <a:xfrm>
            <a:off x="1096964" y="287338"/>
            <a:ext cx="6335246" cy="1449387"/>
          </a:xfrm>
        </p:spPr>
        <p:txBody>
          <a:bodyPr>
            <a:normAutofit fontScale="90000"/>
          </a:bodyPr>
          <a:lstStyle/>
          <a:p>
            <a:r>
              <a:rPr lang="en-US" dirty="0" err="1"/>
              <a:t>Func</a:t>
            </a:r>
            <a:r>
              <a:rPr lang="en-US" dirty="0"/>
              <a:t>&lt;</a:t>
            </a:r>
            <a:r>
              <a:rPr lang="en-US" dirty="0" err="1"/>
              <a:t>TResult</a:t>
            </a:r>
            <a:r>
              <a:rPr lang="en-US" dirty="0"/>
              <a:t>&gt; Delegate - Example</a:t>
            </a:r>
            <a:br>
              <a:rPr lang="en-US" dirty="0"/>
            </a:br>
            <a:r>
              <a:rPr lang="en-US" sz="1200" dirty="0">
                <a:hlinkClick r:id="rId3"/>
              </a:rPr>
              <a:t>https://docs.microsoft.com/en-us/dotnet/api/system.func-1?view=netframework-4.8#examples</a:t>
            </a:r>
            <a:endParaRPr lang="en-US" dirty="0"/>
          </a:p>
        </p:txBody>
      </p:sp>
      <p:pic>
        <p:nvPicPr>
          <p:cNvPr id="7" name="Picture 6">
            <a:extLst>
              <a:ext uri="{FF2B5EF4-FFF2-40B4-BE49-F238E27FC236}">
                <a16:creationId xmlns:a16="http://schemas.microsoft.com/office/drawing/2014/main" id="{C24BEBEE-5B2E-488E-8B9B-59290322BCF7}"/>
              </a:ext>
            </a:extLst>
          </p:cNvPr>
          <p:cNvPicPr>
            <a:picLocks noChangeAspect="1"/>
          </p:cNvPicPr>
          <p:nvPr/>
        </p:nvPicPr>
        <p:blipFill>
          <a:blip r:embed="rId4"/>
          <a:stretch>
            <a:fillRect/>
          </a:stretch>
        </p:blipFill>
        <p:spPr>
          <a:xfrm>
            <a:off x="7488546" y="89245"/>
            <a:ext cx="4040790" cy="6679509"/>
          </a:xfrm>
          <a:prstGeom prst="rect">
            <a:avLst/>
          </a:prstGeom>
          <a:effectLst>
            <a:glow rad="50800">
              <a:schemeClr val="bg1">
                <a:alpha val="40000"/>
              </a:schemeClr>
            </a:glow>
          </a:effectLst>
        </p:spPr>
      </p:pic>
    </p:spTree>
    <p:extLst>
      <p:ext uri="{BB962C8B-B14F-4D97-AF65-F5344CB8AC3E}">
        <p14:creationId xmlns:p14="http://schemas.microsoft.com/office/powerpoint/2010/main" val="283692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85A-B099-47DA-AE9A-DA31BA985ACB}"/>
              </a:ext>
            </a:extLst>
          </p:cNvPr>
          <p:cNvSpPr>
            <a:spLocks noGrp="1"/>
          </p:cNvSpPr>
          <p:nvPr>
            <p:ph type="title"/>
          </p:nvPr>
        </p:nvSpPr>
        <p:spPr/>
        <p:txBody>
          <a:bodyPr>
            <a:normAutofit/>
          </a:bodyPr>
          <a:lstStyle/>
          <a:p>
            <a:r>
              <a:rPr lang="en-US" dirty="0"/>
              <a:t>Events – Overview</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985D4AD9-BFFD-4C55-9E0A-3D8372022787}"/>
              </a:ext>
            </a:extLst>
          </p:cNvPr>
          <p:cNvSpPr>
            <a:spLocks noGrp="1"/>
          </p:cNvSpPr>
          <p:nvPr>
            <p:ph idx="1"/>
          </p:nvPr>
        </p:nvSpPr>
        <p:spPr/>
        <p:txBody>
          <a:bodyPr>
            <a:normAutofit lnSpcReduction="10000"/>
          </a:bodyPr>
          <a:lstStyle/>
          <a:p>
            <a:r>
              <a:rPr lang="en-US" dirty="0"/>
              <a:t>Events are a special kind of </a:t>
            </a:r>
            <a:r>
              <a:rPr lang="en-US" b="1" i="1" dirty="0"/>
              <a:t>multicast delegate </a:t>
            </a:r>
            <a:r>
              <a:rPr lang="en-US" dirty="0"/>
              <a:t>that can only be invoked from within the class or struct where they are declared (the publisher class). If other classes or structs subscribe to the event, their event handler methods will be called when the publisher class raises the event. </a:t>
            </a:r>
          </a:p>
          <a:p>
            <a:r>
              <a:rPr lang="en-US" dirty="0"/>
              <a:t>Events enable a </a:t>
            </a:r>
            <a:r>
              <a:rPr lang="en-US" u="sng" dirty="0">
                <a:hlinkClick r:id="rId3"/>
              </a:rPr>
              <a:t>class</a:t>
            </a:r>
            <a:r>
              <a:rPr lang="en-US" dirty="0"/>
              <a:t> or object to notify other classes or objects when something of interest occurs. The class that sends (or </a:t>
            </a:r>
            <a:r>
              <a:rPr lang="en-US" i="1" dirty="0"/>
              <a:t>raises</a:t>
            </a:r>
            <a:r>
              <a:rPr lang="en-US" dirty="0"/>
              <a:t>) the event is called the </a:t>
            </a:r>
            <a:r>
              <a:rPr lang="en-US" i="1" dirty="0"/>
              <a:t>publisher</a:t>
            </a:r>
            <a:r>
              <a:rPr lang="en-US" dirty="0"/>
              <a:t> and the classes that receive (or </a:t>
            </a:r>
            <a:r>
              <a:rPr lang="en-US" i="1" dirty="0"/>
              <a:t>handle</a:t>
            </a:r>
            <a:r>
              <a:rPr lang="en-US" dirty="0"/>
              <a:t>) the event are called </a:t>
            </a:r>
            <a:r>
              <a:rPr lang="en-US" i="1" dirty="0"/>
              <a:t>subscribers</a:t>
            </a:r>
            <a:r>
              <a:rPr lang="en-US" dirty="0"/>
              <a:t>.</a:t>
            </a:r>
          </a:p>
          <a:p>
            <a:r>
              <a:rPr lang="en-US" dirty="0"/>
              <a:t>To register for an event, the recipient creates a method designed to handle the event, then creates a delegate for that method and passes the delegate to the event source. The source calls the delegate when the event occurs. The delegate then calls the event handling method on the recipient, delivering the event data. The delegate type for a given event is defined by the event source.</a:t>
            </a:r>
          </a:p>
        </p:txBody>
      </p:sp>
    </p:spTree>
    <p:extLst>
      <p:ext uri="{BB962C8B-B14F-4D97-AF65-F5344CB8AC3E}">
        <p14:creationId xmlns:p14="http://schemas.microsoft.com/office/powerpoint/2010/main" val="154883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C470-C771-4444-8055-A28D0A91F0B9}"/>
              </a:ext>
            </a:extLst>
          </p:cNvPr>
          <p:cNvSpPr>
            <a:spLocks noGrp="1"/>
          </p:cNvSpPr>
          <p:nvPr>
            <p:ph type="title"/>
          </p:nvPr>
        </p:nvSpPr>
        <p:spPr/>
        <p:txBody>
          <a:bodyPr>
            <a:normAutofit/>
          </a:bodyPr>
          <a:lstStyle/>
          <a:p>
            <a:r>
              <a:rPr lang="en-US" dirty="0"/>
              <a:t>Events – Properties</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015D65E3-5709-4092-82C3-BD84B0C5D109}"/>
              </a:ext>
            </a:extLst>
          </p:cNvPr>
          <p:cNvSpPr>
            <a:spLocks noGrp="1"/>
          </p:cNvSpPr>
          <p:nvPr>
            <p:ph idx="1"/>
          </p:nvPr>
        </p:nvSpPr>
        <p:spPr/>
        <p:txBody>
          <a:bodyPr>
            <a:normAutofit/>
          </a:bodyPr>
          <a:lstStyle/>
          <a:p>
            <a:pPr lvl="1">
              <a:buFont typeface="Arial" panose="020B0604020202020204" pitchFamily="34" charset="0"/>
              <a:buChar char="•"/>
            </a:pPr>
            <a:r>
              <a:rPr lang="en-US" dirty="0"/>
              <a:t>The publisher determines when an event is raised; the subscribers determine what action is taken in response to the event.</a:t>
            </a:r>
          </a:p>
          <a:p>
            <a:pPr lvl="1">
              <a:buFont typeface="Arial" panose="020B0604020202020204" pitchFamily="34" charset="0"/>
              <a:buChar char="•"/>
            </a:pPr>
            <a:r>
              <a:rPr lang="en-US" dirty="0"/>
              <a:t>An event can have multiple subscribers. A subscriber can handle multiple events from multiple publishers.</a:t>
            </a:r>
          </a:p>
          <a:p>
            <a:pPr lvl="1">
              <a:buFont typeface="Arial" panose="020B0604020202020204" pitchFamily="34" charset="0"/>
              <a:buChar char="•"/>
            </a:pPr>
            <a:r>
              <a:rPr lang="en-US" dirty="0"/>
              <a:t>Events that have no subscribers are never raised.</a:t>
            </a:r>
          </a:p>
          <a:p>
            <a:pPr lvl="1">
              <a:buFont typeface="Arial" panose="020B0604020202020204" pitchFamily="34" charset="0"/>
              <a:buChar char="•"/>
            </a:pPr>
            <a:r>
              <a:rPr lang="en-US" dirty="0"/>
              <a:t>Events are typically used to signal user actions such as button clicks or menu selections in graphical user interfaces.</a:t>
            </a:r>
          </a:p>
          <a:p>
            <a:pPr lvl="1">
              <a:buFont typeface="Arial" panose="020B0604020202020204" pitchFamily="34" charset="0"/>
              <a:buChar char="•"/>
            </a:pPr>
            <a:r>
              <a:rPr lang="en-US" dirty="0"/>
              <a:t>When an event has multiple subscribers, the event handlers are invoked synchronously when an event is raised.</a:t>
            </a:r>
          </a:p>
          <a:p>
            <a:pPr lvl="1">
              <a:buFont typeface="Arial" panose="020B0604020202020204" pitchFamily="34" charset="0"/>
              <a:buChar char="•"/>
            </a:pPr>
            <a:r>
              <a:rPr lang="en-US" dirty="0"/>
              <a:t>In the .NET Framework class library, events are based on the </a:t>
            </a:r>
            <a:r>
              <a:rPr lang="en-US" dirty="0" err="1"/>
              <a:t>EventHandler</a:t>
            </a:r>
            <a:r>
              <a:rPr lang="en-US" dirty="0"/>
              <a:t> delegate and the </a:t>
            </a:r>
            <a:r>
              <a:rPr lang="en-US" dirty="0" err="1"/>
              <a:t>EventArgs</a:t>
            </a:r>
            <a:r>
              <a:rPr lang="en-US" dirty="0"/>
              <a:t> base class.</a:t>
            </a:r>
          </a:p>
        </p:txBody>
      </p:sp>
    </p:spTree>
    <p:extLst>
      <p:ext uri="{BB962C8B-B14F-4D97-AF65-F5344CB8AC3E}">
        <p14:creationId xmlns:p14="http://schemas.microsoft.com/office/powerpoint/2010/main" val="311494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313A-4004-48E5-AAF8-4585C9195175}"/>
              </a:ext>
            </a:extLst>
          </p:cNvPr>
          <p:cNvSpPr>
            <a:spLocks noGrp="1"/>
          </p:cNvSpPr>
          <p:nvPr>
            <p:ph type="title"/>
          </p:nvPr>
        </p:nvSpPr>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2"/>
              </a:rPr>
              <a:t>https://docs.microsoft.com/en-us/dotnet/api/system.eventhandler?view=netframework-4.8</a:t>
            </a:r>
            <a:br>
              <a:rPr lang="en-US" sz="1600" dirty="0"/>
            </a:br>
            <a:r>
              <a:rPr lang="en-US" sz="1200" dirty="0">
                <a:hlinkClick r:id="rId3"/>
              </a:rPr>
              <a:t>https://docs.microsoft.com/en-us/dotnet/csharp/programming-guide/events/how-to-publish-events-that-conform-to-net-framework-guidelines</a:t>
            </a:r>
            <a:endParaRPr lang="en-US" dirty="0"/>
          </a:p>
        </p:txBody>
      </p:sp>
      <p:sp>
        <p:nvSpPr>
          <p:cNvPr id="3" name="Content Placeholder 2">
            <a:extLst>
              <a:ext uri="{FF2B5EF4-FFF2-40B4-BE49-F238E27FC236}">
                <a16:creationId xmlns:a16="http://schemas.microsoft.com/office/drawing/2014/main" id="{18E7E59B-F7AE-48BA-BEE5-03BDB4B656C6}"/>
              </a:ext>
            </a:extLst>
          </p:cNvPr>
          <p:cNvSpPr>
            <a:spLocks noGrp="1"/>
          </p:cNvSpPr>
          <p:nvPr>
            <p:ph idx="1"/>
          </p:nvPr>
        </p:nvSpPr>
        <p:spPr>
          <a:xfrm>
            <a:off x="1097280" y="2108202"/>
            <a:ext cx="10058400" cy="1373752"/>
          </a:xfrm>
        </p:spPr>
        <p:txBody>
          <a:bodyPr>
            <a:normAutofit lnSpcReduction="10000"/>
          </a:bodyPr>
          <a:lstStyle/>
          <a:p>
            <a:r>
              <a:rPr lang="en-US" dirty="0"/>
              <a:t>All events in the .NET Framework class library are based on the </a:t>
            </a:r>
            <a:r>
              <a:rPr lang="en-US" dirty="0" err="1"/>
              <a:t>EventHandler</a:t>
            </a:r>
            <a:r>
              <a:rPr lang="en-US" dirty="0"/>
              <a:t> delegate. The standard signature of an </a:t>
            </a:r>
            <a:r>
              <a:rPr lang="en-US" b="1" i="1" dirty="0" err="1"/>
              <a:t>eventHandler</a:t>
            </a:r>
            <a:r>
              <a:rPr lang="en-US" b="1" i="1" dirty="0"/>
              <a:t> </a:t>
            </a:r>
            <a:r>
              <a:rPr lang="en-US" dirty="0"/>
              <a:t>delegate defines a method that does not return a value. This method's first parameter is of type Object and refers to the instance that raises the event. Its second parameter is derived from type </a:t>
            </a:r>
            <a:r>
              <a:rPr lang="en-US" dirty="0" err="1"/>
              <a:t>EventArgs</a:t>
            </a:r>
            <a:r>
              <a:rPr lang="en-US" dirty="0"/>
              <a:t> and holds the event data. </a:t>
            </a:r>
          </a:p>
          <a:p>
            <a:endParaRPr lang="en-US" dirty="0"/>
          </a:p>
        </p:txBody>
      </p:sp>
      <p:sp>
        <p:nvSpPr>
          <p:cNvPr id="5" name="Rectangle 4">
            <a:extLst>
              <a:ext uri="{FF2B5EF4-FFF2-40B4-BE49-F238E27FC236}">
                <a16:creationId xmlns:a16="http://schemas.microsoft.com/office/drawing/2014/main" id="{0BCD18D1-E08F-4DA9-9524-4934E3A60D1D}"/>
              </a:ext>
            </a:extLst>
          </p:cNvPr>
          <p:cNvSpPr/>
          <p:nvPr/>
        </p:nvSpPr>
        <p:spPr>
          <a:xfrm>
            <a:off x="1066800" y="5120641"/>
            <a:ext cx="10058400" cy="1200329"/>
          </a:xfrm>
          <a:prstGeom prst="rect">
            <a:avLst/>
          </a:prstGeom>
        </p:spPr>
        <p:txBody>
          <a:bodyPr wrap="square">
            <a:spAutoFit/>
          </a:bodyPr>
          <a:lstStyle/>
          <a:p>
            <a:r>
              <a:rPr lang="en-US" sz="3600" dirty="0">
                <a:highlight>
                  <a:srgbClr val="FFFF00"/>
                </a:highlight>
              </a:rPr>
              <a:t> It is recommended that all events be based on the .NET Framework pattern by using </a:t>
            </a:r>
            <a:r>
              <a:rPr lang="en-US" sz="3600" b="1" i="1" dirty="0" err="1">
                <a:highlight>
                  <a:srgbClr val="FFFF00"/>
                </a:highlight>
              </a:rPr>
              <a:t>EventHandler</a:t>
            </a:r>
            <a:r>
              <a:rPr lang="en-US" sz="3600" dirty="0">
                <a:highlight>
                  <a:srgbClr val="FFFF00"/>
                </a:highlight>
              </a:rPr>
              <a:t>.</a:t>
            </a:r>
          </a:p>
        </p:txBody>
      </p:sp>
      <p:pic>
        <p:nvPicPr>
          <p:cNvPr id="6" name="Picture 5">
            <a:extLst>
              <a:ext uri="{FF2B5EF4-FFF2-40B4-BE49-F238E27FC236}">
                <a16:creationId xmlns:a16="http://schemas.microsoft.com/office/drawing/2014/main" id="{9A4E189C-1E5E-46E5-83CE-51BF8388D83F}"/>
              </a:ext>
            </a:extLst>
          </p:cNvPr>
          <p:cNvPicPr>
            <a:picLocks noChangeAspect="1"/>
          </p:cNvPicPr>
          <p:nvPr/>
        </p:nvPicPr>
        <p:blipFill>
          <a:blip r:embed="rId4"/>
          <a:stretch>
            <a:fillRect/>
          </a:stretch>
        </p:blipFill>
        <p:spPr>
          <a:xfrm>
            <a:off x="1066799" y="3526457"/>
            <a:ext cx="10088881" cy="1494312"/>
          </a:xfrm>
          <a:prstGeom prst="rect">
            <a:avLst/>
          </a:prstGeom>
        </p:spPr>
      </p:pic>
    </p:spTree>
    <p:extLst>
      <p:ext uri="{BB962C8B-B14F-4D97-AF65-F5344CB8AC3E}">
        <p14:creationId xmlns:p14="http://schemas.microsoft.com/office/powerpoint/2010/main" val="54916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237F5-BF7F-41E6-8DB2-21741DBAE6D2}"/>
              </a:ext>
            </a:extLst>
          </p:cNvPr>
          <p:cNvSpPr>
            <a:spLocks noGrp="1"/>
          </p:cNvSpPr>
          <p:nvPr>
            <p:ph idx="1"/>
          </p:nvPr>
        </p:nvSpPr>
        <p:spPr>
          <a:xfrm>
            <a:off x="1097280" y="2108201"/>
            <a:ext cx="10058400" cy="3760891"/>
          </a:xfrm>
        </p:spPr>
        <p:txBody>
          <a:bodyPr>
            <a:normAutofit/>
          </a:bodyPr>
          <a:lstStyle/>
          <a:p>
            <a:r>
              <a:rPr lang="en-US" dirty="0">
                <a:hlinkClick r:id="rId2"/>
              </a:rPr>
              <a:t>This example </a:t>
            </a:r>
            <a:r>
              <a:rPr lang="en-US" dirty="0"/>
              <a:t>shows an event named ‘</a:t>
            </a:r>
            <a:r>
              <a:rPr lang="en-US" dirty="0" err="1"/>
              <a:t>ThresholdReached</a:t>
            </a:r>
            <a:r>
              <a:rPr lang="en-US" dirty="0"/>
              <a:t>’ that is associated with an ‘</a:t>
            </a:r>
            <a:r>
              <a:rPr lang="en-US" dirty="0" err="1"/>
              <a:t>EventHandler</a:t>
            </a:r>
            <a:r>
              <a:rPr lang="en-US" dirty="0"/>
              <a:t>’ delegate. The method assigned to the </a:t>
            </a:r>
            <a:r>
              <a:rPr lang="en-US" b="1" i="1" dirty="0" err="1"/>
              <a:t>EventHandler</a:t>
            </a:r>
            <a:r>
              <a:rPr lang="en-US" dirty="0"/>
              <a:t> delegate is called in the ‘</a:t>
            </a:r>
            <a:r>
              <a:rPr lang="en-US" dirty="0" err="1"/>
              <a:t>OnThresholdReached</a:t>
            </a:r>
            <a:r>
              <a:rPr lang="en-US" dirty="0"/>
              <a:t>’ method.</a:t>
            </a:r>
          </a:p>
          <a:p>
            <a:endParaRPr lang="en-US" dirty="0"/>
          </a:p>
          <a:p>
            <a:endParaRPr lang="en-US" dirty="0"/>
          </a:p>
          <a:p>
            <a:endParaRPr lang="en-US" dirty="0"/>
          </a:p>
          <a:p>
            <a:r>
              <a:rPr lang="en-US" dirty="0"/>
              <a:t>A delegate connects an event with its handler. To raise an event, two elements are needed:</a:t>
            </a:r>
          </a:p>
          <a:p>
            <a:pPr lvl="1">
              <a:buFont typeface="Arial" panose="020B0604020202020204" pitchFamily="34" charset="0"/>
              <a:buChar char="•"/>
            </a:pPr>
            <a:r>
              <a:rPr lang="en-US" dirty="0"/>
              <a:t>A delegate identifying the method that provides the response to the event.</a:t>
            </a:r>
          </a:p>
          <a:p>
            <a:pPr lvl="1">
              <a:buFont typeface="Arial" panose="020B0604020202020204" pitchFamily="34" charset="0"/>
              <a:buChar char="•"/>
            </a:pPr>
            <a:r>
              <a:rPr lang="en-US" dirty="0"/>
              <a:t>(Optional) A class that holds the event data, if provided.</a:t>
            </a:r>
          </a:p>
          <a:p>
            <a:pPr>
              <a:buFont typeface="Arial" panose="020B0604020202020204" pitchFamily="34" charset="0"/>
              <a:buChar char="•"/>
            </a:pPr>
            <a:endParaRPr lang="en-US" dirty="0"/>
          </a:p>
        </p:txBody>
      </p:sp>
      <p:sp>
        <p:nvSpPr>
          <p:cNvPr id="4" name="Title 1">
            <a:extLst>
              <a:ext uri="{FF2B5EF4-FFF2-40B4-BE49-F238E27FC236}">
                <a16:creationId xmlns:a16="http://schemas.microsoft.com/office/drawing/2014/main" id="{80540FFA-825B-4B60-8522-BE33FAFBCE7C}"/>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2"/>
              </a:rPr>
              <a:t>https://docs.microsoft.com/en-us/dotnet/api/system.eventhandler?view=netframework-4.8#examples</a:t>
            </a:r>
            <a:endParaRPr lang="en-US" dirty="0"/>
          </a:p>
        </p:txBody>
      </p:sp>
      <p:pic>
        <p:nvPicPr>
          <p:cNvPr id="5" name="Picture 4">
            <a:hlinkClick r:id="rId2"/>
            <a:extLst>
              <a:ext uri="{FF2B5EF4-FFF2-40B4-BE49-F238E27FC236}">
                <a16:creationId xmlns:a16="http://schemas.microsoft.com/office/drawing/2014/main" id="{ED0EB2C7-0206-4A51-A75D-0A33DD5AF45C}"/>
              </a:ext>
            </a:extLst>
          </p:cNvPr>
          <p:cNvPicPr>
            <a:picLocks noChangeAspect="1"/>
          </p:cNvPicPr>
          <p:nvPr/>
        </p:nvPicPr>
        <p:blipFill>
          <a:blip r:embed="rId3"/>
          <a:stretch>
            <a:fillRect/>
          </a:stretch>
        </p:blipFill>
        <p:spPr>
          <a:xfrm>
            <a:off x="3913216" y="3180852"/>
            <a:ext cx="2390952" cy="1449388"/>
          </a:xfrm>
          <a:prstGeom prst="rect">
            <a:avLst/>
          </a:prstGeom>
        </p:spPr>
      </p:pic>
      <p:pic>
        <p:nvPicPr>
          <p:cNvPr id="8" name="Picture 7">
            <a:hlinkClick r:id="rId2"/>
            <a:extLst>
              <a:ext uri="{FF2B5EF4-FFF2-40B4-BE49-F238E27FC236}">
                <a16:creationId xmlns:a16="http://schemas.microsoft.com/office/drawing/2014/main" id="{896748AD-18B2-4C55-9603-D49CD68676F9}"/>
              </a:ext>
            </a:extLst>
          </p:cNvPr>
          <p:cNvPicPr>
            <a:picLocks noChangeAspect="1"/>
          </p:cNvPicPr>
          <p:nvPr/>
        </p:nvPicPr>
        <p:blipFill>
          <a:blip r:embed="rId4"/>
          <a:stretch>
            <a:fillRect/>
          </a:stretch>
        </p:blipFill>
        <p:spPr>
          <a:xfrm>
            <a:off x="6304168" y="3180852"/>
            <a:ext cx="1230823" cy="1449388"/>
          </a:xfrm>
          <a:prstGeom prst="rect">
            <a:avLst/>
          </a:prstGeom>
        </p:spPr>
      </p:pic>
    </p:spTree>
    <p:extLst>
      <p:ext uri="{BB962C8B-B14F-4D97-AF65-F5344CB8AC3E}">
        <p14:creationId xmlns:p14="http://schemas.microsoft.com/office/powerpoint/2010/main" val="110272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8068D-4898-4AF0-8987-77B1E5CE676C}"/>
              </a:ext>
            </a:extLst>
          </p:cNvPr>
          <p:cNvSpPr>
            <a:spLocks noGrp="1"/>
          </p:cNvSpPr>
          <p:nvPr>
            <p:ph idx="1"/>
          </p:nvPr>
        </p:nvSpPr>
        <p:spPr/>
        <p:txBody>
          <a:bodyPr>
            <a:normAutofit/>
          </a:bodyPr>
          <a:lstStyle/>
          <a:p>
            <a:r>
              <a:rPr lang="en-US" dirty="0"/>
              <a:t>The </a:t>
            </a:r>
            <a:r>
              <a:rPr lang="en-US" u="sng" dirty="0" err="1">
                <a:hlinkClick r:id="rId2"/>
              </a:rPr>
              <a:t>EventHandler</a:t>
            </a:r>
            <a:r>
              <a:rPr lang="en-US" dirty="0"/>
              <a:t> delegate is a </a:t>
            </a:r>
            <a:r>
              <a:rPr lang="en-US" u="sng" dirty="0"/>
              <a:t>predefined</a:t>
            </a:r>
            <a:r>
              <a:rPr lang="en-US" dirty="0"/>
              <a:t> delegate that specifically represents an event handler method for an event that does not generate data. If your event does generate data, you must use the generic </a:t>
            </a:r>
            <a:r>
              <a:rPr lang="en-US" u="sng" dirty="0" err="1">
                <a:hlinkClick r:id="rId3"/>
              </a:rPr>
              <a:t>EventHandler</a:t>
            </a:r>
            <a:r>
              <a:rPr lang="en-US" u="sng" dirty="0">
                <a:hlinkClick r:id="rId3"/>
              </a:rPr>
              <a:t>&lt;</a:t>
            </a:r>
            <a:r>
              <a:rPr lang="en-US" u="sng" dirty="0" err="1">
                <a:hlinkClick r:id="rId3"/>
              </a:rPr>
              <a:t>TEventArgs</a:t>
            </a:r>
            <a:r>
              <a:rPr lang="en-US" u="sng" dirty="0">
                <a:hlinkClick r:id="rId3"/>
              </a:rPr>
              <a:t>&gt;</a:t>
            </a:r>
            <a:r>
              <a:rPr lang="en-US" dirty="0"/>
              <a:t> delegate class.</a:t>
            </a:r>
          </a:p>
          <a:p>
            <a:r>
              <a:rPr lang="en-US" dirty="0"/>
              <a:t>To associate the event with the method that will handle the event, add an instance of the </a:t>
            </a:r>
            <a:r>
              <a:rPr lang="en-US" b="1" i="1" dirty="0" err="1"/>
              <a:t>eventHandler</a:t>
            </a:r>
            <a:r>
              <a:rPr lang="en-US" b="1" i="1" dirty="0"/>
              <a:t> </a:t>
            </a:r>
            <a:r>
              <a:rPr lang="en-US" dirty="0"/>
              <a:t>delegate to the event. The event handler is called whenever the event occurs, unless you remove the delegate.</a:t>
            </a:r>
          </a:p>
          <a:p>
            <a:r>
              <a:rPr lang="en-US" dirty="0"/>
              <a:t>The delegate model follows the </a:t>
            </a:r>
            <a:r>
              <a:rPr lang="en-US" u="sng" dirty="0"/>
              <a:t>observer design pattern</a:t>
            </a:r>
            <a:r>
              <a:rPr lang="en-US" dirty="0"/>
              <a:t>, which enables a subscriber to register with and receive notifications from a provider. An event sender pushes a notification that an event has happened, and an event receiver receives that notification and defines a response to it. </a:t>
            </a:r>
          </a:p>
        </p:txBody>
      </p:sp>
      <p:sp>
        <p:nvSpPr>
          <p:cNvPr id="4" name="Title 1">
            <a:extLst>
              <a:ext uri="{FF2B5EF4-FFF2-40B4-BE49-F238E27FC236}">
                <a16:creationId xmlns:a16="http://schemas.microsoft.com/office/drawing/2014/main" id="{59611E96-6117-47D5-8E44-2723F974BD58}"/>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4"/>
              </a:rPr>
              <a:t>https://docs.microsoft.com/en-us/dotnet/api/system.eventhandler?view=netframework-4.8#examples</a:t>
            </a:r>
            <a:br>
              <a:rPr lang="en-US" sz="1600" dirty="0"/>
            </a:br>
            <a:r>
              <a:rPr lang="en-US" sz="1600" dirty="0">
                <a:hlinkClick r:id="rId5"/>
              </a:rPr>
              <a:t>https://docs.microsoft.com/en-us/dotnet/standard/events/?view=netframework-4.8</a:t>
            </a:r>
            <a:endParaRPr lang="en-US" dirty="0"/>
          </a:p>
        </p:txBody>
      </p:sp>
    </p:spTree>
    <p:extLst>
      <p:ext uri="{BB962C8B-B14F-4D97-AF65-F5344CB8AC3E}">
        <p14:creationId xmlns:p14="http://schemas.microsoft.com/office/powerpoint/2010/main" val="64803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7FC91-43A5-434D-8004-80C4DBC16AD8}"/>
              </a:ext>
            </a:extLst>
          </p:cNvPr>
          <p:cNvSpPr>
            <a:spLocks noGrp="1"/>
          </p:cNvSpPr>
          <p:nvPr>
            <p:ph idx="1"/>
          </p:nvPr>
        </p:nvSpPr>
        <p:spPr>
          <a:xfrm>
            <a:off x="253139" y="1896393"/>
            <a:ext cx="11768380" cy="3760891"/>
          </a:xfrm>
        </p:spPr>
        <p:txBody>
          <a:bodyPr>
            <a:normAutofit/>
          </a:bodyPr>
          <a:lstStyle/>
          <a:p>
            <a:pPr>
              <a:lnSpc>
                <a:spcPct val="100000"/>
              </a:lnSpc>
            </a:pPr>
            <a:r>
              <a:rPr lang="en-US" sz="1800" dirty="0"/>
              <a:t>The object that raises the event is called the event </a:t>
            </a:r>
            <a:r>
              <a:rPr lang="en-US" sz="1800" u="sng" dirty="0"/>
              <a:t>sender</a:t>
            </a:r>
            <a:r>
              <a:rPr lang="en-US" sz="1800" dirty="0"/>
              <a:t>. The </a:t>
            </a:r>
            <a:r>
              <a:rPr lang="en-US" sz="1800" b="1" i="1" dirty="0"/>
              <a:t>event</a:t>
            </a:r>
            <a:r>
              <a:rPr lang="en-US" sz="1800" dirty="0"/>
              <a:t> is typically a member of the event </a:t>
            </a:r>
            <a:r>
              <a:rPr lang="en-US" sz="1800" u="sng" dirty="0"/>
              <a:t>sender</a:t>
            </a:r>
            <a:r>
              <a:rPr lang="en-US" sz="1800" dirty="0"/>
              <a:t>.</a:t>
            </a:r>
          </a:p>
          <a:p>
            <a:pPr>
              <a:lnSpc>
                <a:spcPct val="100000"/>
              </a:lnSpc>
            </a:pPr>
            <a:r>
              <a:rPr lang="en-US" sz="1800" dirty="0"/>
              <a:t>To define an event, use the </a:t>
            </a:r>
            <a:r>
              <a:rPr lang="en-US" sz="1800" b="1" i="1" dirty="0"/>
              <a:t>event</a:t>
            </a:r>
            <a:r>
              <a:rPr lang="en-US" sz="1800" dirty="0"/>
              <a:t> keyword in the signature of your event class and specify the type of delegate for the event. Add a method that is marked as </a:t>
            </a:r>
            <a:r>
              <a:rPr lang="en-US" sz="1800" b="1" i="1" dirty="0"/>
              <a:t>protected</a:t>
            </a:r>
            <a:r>
              <a:rPr lang="en-US" sz="1800" dirty="0"/>
              <a:t> and </a:t>
            </a:r>
            <a:r>
              <a:rPr lang="en-US" sz="1800" b="1" i="1" dirty="0"/>
              <a:t>virtual</a:t>
            </a:r>
            <a:r>
              <a:rPr lang="en-US" sz="1800" b="1" dirty="0"/>
              <a:t>,</a:t>
            </a:r>
            <a:r>
              <a:rPr lang="en-US" sz="1800" dirty="0"/>
              <a:t> conventionally named ‘On[</a:t>
            </a:r>
            <a:r>
              <a:rPr lang="en-US" sz="1800" dirty="0" err="1"/>
              <a:t>EventName</a:t>
            </a:r>
            <a:r>
              <a:rPr lang="en-US" sz="1800" dirty="0"/>
              <a:t>]’ (‘</a:t>
            </a:r>
            <a:r>
              <a:rPr lang="en-US" sz="1800" dirty="0" err="1"/>
              <a:t>OnDataReceived</a:t>
            </a:r>
            <a:r>
              <a:rPr lang="en-US" sz="1800" dirty="0"/>
              <a:t>’). The method should take one parameter that specifies an event data object of type </a:t>
            </a:r>
            <a:r>
              <a:rPr lang="en-US" sz="1800" b="1" i="1" dirty="0" err="1"/>
              <a:t>EventArgs</a:t>
            </a:r>
            <a:r>
              <a:rPr lang="en-US" sz="1800" b="1" i="1" dirty="0"/>
              <a:t> </a:t>
            </a:r>
            <a:r>
              <a:rPr lang="en-US" sz="1800" dirty="0"/>
              <a:t>or a derived type. Derived classes can override this method to change the logic for raising the event. A derived class should always call the On[</a:t>
            </a:r>
            <a:r>
              <a:rPr lang="en-US" sz="1800" dirty="0" err="1"/>
              <a:t>EventName</a:t>
            </a:r>
            <a:r>
              <a:rPr lang="en-US" sz="1800" dirty="0"/>
              <a:t>] method of the base class to ensure that registered delegates receive the event. </a:t>
            </a:r>
          </a:p>
        </p:txBody>
      </p:sp>
      <p:pic>
        <p:nvPicPr>
          <p:cNvPr id="6" name="Picture 5">
            <a:extLst>
              <a:ext uri="{FF2B5EF4-FFF2-40B4-BE49-F238E27FC236}">
                <a16:creationId xmlns:a16="http://schemas.microsoft.com/office/drawing/2014/main" id="{DADEFBA4-C7C4-418F-B0D2-CD2C7A67231A}"/>
              </a:ext>
            </a:extLst>
          </p:cNvPr>
          <p:cNvPicPr>
            <a:picLocks noChangeAspect="1"/>
          </p:cNvPicPr>
          <p:nvPr/>
        </p:nvPicPr>
        <p:blipFill>
          <a:blip r:embed="rId2"/>
          <a:stretch>
            <a:fillRect/>
          </a:stretch>
        </p:blipFill>
        <p:spPr>
          <a:xfrm>
            <a:off x="3247986" y="3735577"/>
            <a:ext cx="5880512" cy="3014188"/>
          </a:xfrm>
          <a:prstGeom prst="rect">
            <a:avLst/>
          </a:prstGeom>
          <a:effectLst>
            <a:glow rad="50800">
              <a:schemeClr val="bg1">
                <a:alpha val="40000"/>
              </a:schemeClr>
            </a:glow>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884552F7-D3E1-4536-9317-022EB205146B}"/>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a:t>
            </a:r>
            <a:br>
              <a:rPr lang="en-US" dirty="0"/>
            </a:br>
            <a:r>
              <a:rPr lang="en-US" sz="1600" dirty="0">
                <a:hlinkClick r:id="rId3"/>
              </a:rPr>
              <a:t>https://docs.microsoft.com/en-us/dotnet/api/system.eventhandler?view=netframework-4.8#examples</a:t>
            </a:r>
            <a:br>
              <a:rPr lang="en-US" sz="1600" dirty="0"/>
            </a:br>
            <a:r>
              <a:rPr lang="en-US" sz="1600" dirty="0">
                <a:hlinkClick r:id="rId4"/>
              </a:rPr>
              <a:t>https://docs.microsoft.com/en-us/dotnet/standard/events/?view=netframework-4.8</a:t>
            </a:r>
            <a:endParaRPr lang="en-US" dirty="0"/>
          </a:p>
        </p:txBody>
      </p:sp>
    </p:spTree>
    <p:extLst>
      <p:ext uri="{BB962C8B-B14F-4D97-AF65-F5344CB8AC3E}">
        <p14:creationId xmlns:p14="http://schemas.microsoft.com/office/powerpoint/2010/main" val="37853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B5DA9-E2DB-418A-8764-BDF1D4ED1A39}"/>
              </a:ext>
            </a:extLst>
          </p:cNvPr>
          <p:cNvSpPr>
            <a:spLocks noGrp="1"/>
          </p:cNvSpPr>
          <p:nvPr>
            <p:ph idx="1"/>
          </p:nvPr>
        </p:nvSpPr>
        <p:spPr>
          <a:xfrm>
            <a:off x="1195278" y="2019804"/>
            <a:ext cx="5758296" cy="1838360"/>
          </a:xfrm>
        </p:spPr>
        <p:txBody>
          <a:bodyPr anchor="ctr">
            <a:noAutofit/>
          </a:bodyPr>
          <a:lstStyle/>
          <a:p>
            <a:r>
              <a:rPr lang="en-US" sz="2000" dirty="0"/>
              <a:t>1. (If not sending custom data with your event, go to 3a) Declare the class for your custom data at a scope that is visible to both your publisher and subscriber classes. Then, add the required members to hold your custom event data.=============</a:t>
            </a:r>
            <a:r>
              <a:rPr lang="en-US" sz="2000" dirty="0">
                <a:sym typeface="Wingdings" panose="05000000000000000000" pitchFamily="2" charset="2"/>
              </a:rPr>
              <a:t></a:t>
            </a:r>
            <a:endParaRPr lang="en-US" sz="2000" dirty="0"/>
          </a:p>
        </p:txBody>
      </p:sp>
      <p:sp>
        <p:nvSpPr>
          <p:cNvPr id="8" name="Title 1">
            <a:extLst>
              <a:ext uri="{FF2B5EF4-FFF2-40B4-BE49-F238E27FC236}">
                <a16:creationId xmlns:a16="http://schemas.microsoft.com/office/drawing/2014/main" id="{D6C84A9D-7E34-4980-8B5D-59B4547AD480}"/>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9" name="Picture 8">
            <a:extLst>
              <a:ext uri="{FF2B5EF4-FFF2-40B4-BE49-F238E27FC236}">
                <a16:creationId xmlns:a16="http://schemas.microsoft.com/office/drawing/2014/main" id="{D1E94497-E0CB-43AC-B90B-F04C31CF1E35}"/>
              </a:ext>
            </a:extLst>
          </p:cNvPr>
          <p:cNvPicPr>
            <a:picLocks noChangeAspect="1"/>
          </p:cNvPicPr>
          <p:nvPr/>
        </p:nvPicPr>
        <p:blipFill>
          <a:blip r:embed="rId3"/>
          <a:stretch>
            <a:fillRect/>
          </a:stretch>
        </p:blipFill>
        <p:spPr>
          <a:xfrm>
            <a:off x="6953574" y="2163564"/>
            <a:ext cx="5049468" cy="3629307"/>
          </a:xfrm>
          <a:prstGeom prst="rect">
            <a:avLst/>
          </a:prstGeom>
        </p:spPr>
      </p:pic>
      <p:sp>
        <p:nvSpPr>
          <p:cNvPr id="10" name="Rectangle 9">
            <a:extLst>
              <a:ext uri="{FF2B5EF4-FFF2-40B4-BE49-F238E27FC236}">
                <a16:creationId xmlns:a16="http://schemas.microsoft.com/office/drawing/2014/main" id="{052EC698-3851-499F-8C33-016F11A5C404}"/>
              </a:ext>
            </a:extLst>
          </p:cNvPr>
          <p:cNvSpPr/>
          <p:nvPr/>
        </p:nvSpPr>
        <p:spPr>
          <a:xfrm>
            <a:off x="619932" y="4612371"/>
            <a:ext cx="6333642" cy="1200329"/>
          </a:xfrm>
          <a:prstGeom prst="rect">
            <a:avLst/>
          </a:prstGeom>
        </p:spPr>
        <p:txBody>
          <a:bodyPr wrap="square">
            <a:spAutoFit/>
          </a:bodyPr>
          <a:lstStyle/>
          <a:p>
            <a:r>
              <a:rPr lang="en-US" dirty="0"/>
              <a:t>2. (Skip if using generic version of </a:t>
            </a:r>
            <a:r>
              <a:rPr lang="en-US" b="1" i="1" dirty="0" err="1"/>
              <a:t>EventHandler</a:t>
            </a:r>
            <a:r>
              <a:rPr lang="en-US" b="1" i="1" dirty="0"/>
              <a:t>&lt;</a:t>
            </a:r>
            <a:r>
              <a:rPr lang="en-US" b="1" i="1" dirty="0" err="1"/>
              <a:t>TEventArgs</a:t>
            </a:r>
            <a:r>
              <a:rPr lang="en-US" b="1" i="1" dirty="0"/>
              <a:t>&gt;</a:t>
            </a:r>
            <a:r>
              <a:rPr lang="en-US" dirty="0"/>
              <a:t>). Declare a delegate in your publishing class. Use a name ending with </a:t>
            </a:r>
            <a:r>
              <a:rPr lang="en-US" b="1" i="1" dirty="0" err="1"/>
              <a:t>EventHandler</a:t>
            </a:r>
            <a:r>
              <a:rPr lang="en-US" dirty="0"/>
              <a:t>. The second parameter specifies your custom </a:t>
            </a:r>
            <a:r>
              <a:rPr lang="en-US" b="1" i="1" dirty="0" err="1"/>
              <a:t>EventArgs</a:t>
            </a:r>
            <a:r>
              <a:rPr lang="en-US" dirty="0"/>
              <a:t> type.</a:t>
            </a:r>
          </a:p>
        </p:txBody>
      </p:sp>
      <p:pic>
        <p:nvPicPr>
          <p:cNvPr id="11" name="Picture 10">
            <a:extLst>
              <a:ext uri="{FF2B5EF4-FFF2-40B4-BE49-F238E27FC236}">
                <a16:creationId xmlns:a16="http://schemas.microsoft.com/office/drawing/2014/main" id="{C9AF084D-F5D8-4DCF-B1C9-1808B1690B70}"/>
              </a:ext>
            </a:extLst>
          </p:cNvPr>
          <p:cNvPicPr>
            <a:picLocks noChangeAspect="1"/>
          </p:cNvPicPr>
          <p:nvPr/>
        </p:nvPicPr>
        <p:blipFill>
          <a:blip r:embed="rId4"/>
          <a:stretch>
            <a:fillRect/>
          </a:stretch>
        </p:blipFill>
        <p:spPr>
          <a:xfrm>
            <a:off x="1155300" y="5832530"/>
            <a:ext cx="10847741" cy="551859"/>
          </a:xfrm>
          <a:prstGeom prst="rect">
            <a:avLst/>
          </a:prstGeom>
        </p:spPr>
      </p:pic>
    </p:spTree>
    <p:extLst>
      <p:ext uri="{BB962C8B-B14F-4D97-AF65-F5344CB8AC3E}">
        <p14:creationId xmlns:p14="http://schemas.microsoft.com/office/powerpoint/2010/main" val="309008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55113-8DDB-4837-A4BB-78D83D91CECB}"/>
              </a:ext>
            </a:extLst>
          </p:cNvPr>
          <p:cNvSpPr>
            <a:spLocks noGrp="1"/>
          </p:cNvSpPr>
          <p:nvPr>
            <p:ph idx="1"/>
          </p:nvPr>
        </p:nvSpPr>
        <p:spPr>
          <a:xfrm>
            <a:off x="1097280" y="2108201"/>
            <a:ext cx="10058400" cy="4197981"/>
          </a:xfrm>
        </p:spPr>
        <p:txBody>
          <a:bodyPr>
            <a:noAutofit/>
          </a:bodyPr>
          <a:lstStyle/>
          <a:p>
            <a:r>
              <a:rPr lang="en-US" sz="2000" dirty="0"/>
              <a:t>3. Declare the event in your publishing class by using one of the following steps.</a:t>
            </a:r>
          </a:p>
          <a:p>
            <a:pPr marL="0" indent="0">
              <a:buNone/>
            </a:pPr>
            <a:r>
              <a:rPr lang="en-US" sz="1600" dirty="0"/>
              <a:t>a. If you have </a:t>
            </a:r>
            <a:r>
              <a:rPr lang="en-US" sz="1600" u="sng" dirty="0"/>
              <a:t>no custom </a:t>
            </a:r>
            <a:r>
              <a:rPr lang="en-US" sz="1600" u="sng" dirty="0" err="1"/>
              <a:t>EventArgs</a:t>
            </a:r>
            <a:r>
              <a:rPr lang="en-US" sz="1600" u="sng" dirty="0"/>
              <a:t> class</a:t>
            </a:r>
            <a:r>
              <a:rPr lang="en-US" sz="1600" dirty="0"/>
              <a:t>, your Event type will be the non-generic </a:t>
            </a:r>
            <a:r>
              <a:rPr lang="en-US" sz="1600" dirty="0" err="1"/>
              <a:t>EventHandler</a:t>
            </a:r>
            <a:r>
              <a:rPr lang="en-US" sz="1600" dirty="0"/>
              <a:t> delegate. You do not have to declare the delegate because it is already declared in the System namespace. Add the following code to your publisher class.</a:t>
            </a:r>
          </a:p>
          <a:p>
            <a:pPr marL="0" indent="0">
              <a:buNone/>
            </a:pPr>
            <a:endParaRPr lang="en-US" sz="1600" dirty="0"/>
          </a:p>
          <a:p>
            <a:pPr marL="0" indent="0">
              <a:buNone/>
            </a:pPr>
            <a:r>
              <a:rPr lang="en-US" sz="1600" dirty="0"/>
              <a:t>b. If you are </a:t>
            </a:r>
            <a:r>
              <a:rPr lang="en-US" sz="1600" u="sng" dirty="0"/>
              <a:t>using the non-generic version of </a:t>
            </a:r>
            <a:r>
              <a:rPr lang="en-US" sz="1600" u="sng" dirty="0" err="1"/>
              <a:t>EventHandler</a:t>
            </a:r>
            <a:r>
              <a:rPr lang="en-US" sz="1600" dirty="0"/>
              <a:t> AND </a:t>
            </a:r>
            <a:r>
              <a:rPr lang="en-US" sz="1600" u="sng" dirty="0"/>
              <a:t>have a custom class derived from </a:t>
            </a:r>
            <a:r>
              <a:rPr lang="en-US" sz="1600" u="sng" dirty="0" err="1"/>
              <a:t>EventArgs</a:t>
            </a:r>
            <a:r>
              <a:rPr lang="en-US" sz="1600" dirty="0"/>
              <a:t>, declare your event inside your publishing class and use your delegate from step 2 as the type.</a:t>
            </a:r>
          </a:p>
          <a:p>
            <a:pPr marL="0" indent="0">
              <a:buNone/>
            </a:pPr>
            <a:endParaRPr lang="en-US" sz="1600" dirty="0"/>
          </a:p>
          <a:p>
            <a:pPr marL="0" indent="0">
              <a:buNone/>
            </a:pPr>
            <a:r>
              <a:rPr lang="en-US" sz="1600" dirty="0"/>
              <a:t>c. If you are </a:t>
            </a:r>
            <a:r>
              <a:rPr lang="en-US" sz="1600" u="sng" dirty="0"/>
              <a:t>using the generic version</a:t>
            </a:r>
            <a:r>
              <a:rPr lang="en-US" sz="1600" dirty="0"/>
              <a:t>, you do not need a custom delegate. Instead, in your publishing class, you specify your event type as </a:t>
            </a:r>
            <a:r>
              <a:rPr lang="en-US" sz="1600" b="1" i="1" dirty="0" err="1"/>
              <a:t>EventHandler</a:t>
            </a:r>
            <a:r>
              <a:rPr lang="en-US" sz="1600" b="1" i="1" dirty="0"/>
              <a:t>&lt;[</a:t>
            </a:r>
            <a:r>
              <a:rPr lang="en-US" sz="1600" b="1" i="1" dirty="0" err="1"/>
              <a:t>CustomEventArgs</a:t>
            </a:r>
            <a:r>
              <a:rPr lang="en-US" sz="1600" b="1" i="1" dirty="0"/>
              <a:t>]&gt;</a:t>
            </a:r>
            <a:r>
              <a:rPr lang="en-US" sz="1600" dirty="0"/>
              <a:t>, substituting the name of your own class between the angle brackets.</a:t>
            </a:r>
          </a:p>
        </p:txBody>
      </p:sp>
      <p:sp>
        <p:nvSpPr>
          <p:cNvPr id="4" name="Title 1">
            <a:extLst>
              <a:ext uri="{FF2B5EF4-FFF2-40B4-BE49-F238E27FC236}">
                <a16:creationId xmlns:a16="http://schemas.microsoft.com/office/drawing/2014/main" id="{0A6E8EC8-85D4-4CD2-A887-43FFA26A0818}"/>
              </a:ext>
            </a:extLst>
          </p:cNvPr>
          <p:cNvSpPr>
            <a:spLocks noGrp="1"/>
          </p:cNvSpPr>
          <p:nvPr>
            <p:ph type="title"/>
          </p:nvPr>
        </p:nvSpPr>
        <p:spPr>
          <a:xfrm>
            <a:off x="1096963" y="287338"/>
            <a:ext cx="10058400" cy="1449387"/>
          </a:xfrm>
        </p:spPr>
        <p:txBody>
          <a:bodyPr>
            <a:normAutofit fontScale="90000"/>
          </a:bodyPr>
          <a:lstStyle/>
          <a:p>
            <a:r>
              <a:rPr lang="en-US" dirty="0"/>
              <a:t>Events – Publishing Based on the </a:t>
            </a:r>
            <a:r>
              <a:rPr lang="en-US" b="1" i="1" dirty="0" err="1"/>
              <a:t>EventHandler</a:t>
            </a:r>
            <a:r>
              <a:rPr lang="en-US" dirty="0"/>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5" name="Picture 4">
            <a:extLst>
              <a:ext uri="{FF2B5EF4-FFF2-40B4-BE49-F238E27FC236}">
                <a16:creationId xmlns:a16="http://schemas.microsoft.com/office/drawing/2014/main" id="{79C49090-02B5-46EE-BDC7-DAAF3B139E46}"/>
              </a:ext>
            </a:extLst>
          </p:cNvPr>
          <p:cNvPicPr>
            <a:picLocks noChangeAspect="1"/>
          </p:cNvPicPr>
          <p:nvPr/>
        </p:nvPicPr>
        <p:blipFill>
          <a:blip r:embed="rId3"/>
          <a:stretch>
            <a:fillRect/>
          </a:stretch>
        </p:blipFill>
        <p:spPr>
          <a:xfrm>
            <a:off x="2666816" y="3317572"/>
            <a:ext cx="7079117" cy="686572"/>
          </a:xfrm>
          <a:prstGeom prst="rect">
            <a:avLst/>
          </a:prstGeom>
        </p:spPr>
      </p:pic>
      <p:pic>
        <p:nvPicPr>
          <p:cNvPr id="6" name="Picture 5">
            <a:extLst>
              <a:ext uri="{FF2B5EF4-FFF2-40B4-BE49-F238E27FC236}">
                <a16:creationId xmlns:a16="http://schemas.microsoft.com/office/drawing/2014/main" id="{F6754A84-4B33-4506-9249-D9CED3DBE0EC}"/>
              </a:ext>
            </a:extLst>
          </p:cNvPr>
          <p:cNvPicPr>
            <a:picLocks noChangeAspect="1"/>
          </p:cNvPicPr>
          <p:nvPr/>
        </p:nvPicPr>
        <p:blipFill>
          <a:blip r:embed="rId4"/>
          <a:stretch>
            <a:fillRect/>
          </a:stretch>
        </p:blipFill>
        <p:spPr>
          <a:xfrm>
            <a:off x="2666826" y="4659130"/>
            <a:ext cx="7079115" cy="569214"/>
          </a:xfrm>
          <a:prstGeom prst="rect">
            <a:avLst/>
          </a:prstGeom>
        </p:spPr>
      </p:pic>
      <p:pic>
        <p:nvPicPr>
          <p:cNvPr id="7" name="Picture 6">
            <a:extLst>
              <a:ext uri="{FF2B5EF4-FFF2-40B4-BE49-F238E27FC236}">
                <a16:creationId xmlns:a16="http://schemas.microsoft.com/office/drawing/2014/main" id="{E4D16DF0-7E47-45F4-A34C-A1B0180982C7}"/>
              </a:ext>
            </a:extLst>
          </p:cNvPr>
          <p:cNvPicPr>
            <a:picLocks noChangeAspect="1"/>
          </p:cNvPicPr>
          <p:nvPr/>
        </p:nvPicPr>
        <p:blipFill>
          <a:blip r:embed="rId5"/>
          <a:stretch>
            <a:fillRect/>
          </a:stretch>
        </p:blipFill>
        <p:spPr>
          <a:xfrm>
            <a:off x="2666816" y="5820682"/>
            <a:ext cx="7079125" cy="485500"/>
          </a:xfrm>
          <a:prstGeom prst="rect">
            <a:avLst/>
          </a:prstGeom>
        </p:spPr>
      </p:pic>
    </p:spTree>
    <p:extLst>
      <p:ext uri="{BB962C8B-B14F-4D97-AF65-F5344CB8AC3E}">
        <p14:creationId xmlns:p14="http://schemas.microsoft.com/office/powerpoint/2010/main" val="22978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3600" dirty="0"/>
              <a:t>A delegate is a type that represents references to methods with a particular parameter list and return type. When you instantiate a delegate, you can associate its instance with any method with a compatible signature and return type. You can invoke (call) the method through the delegate instance.</a:t>
            </a:r>
            <a:endParaRPr lang="en-US" sz="1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hlinkClick r:id="rId2"/>
              </a:rPr>
              <a:t>https://docs.microsoft.com/en-us/dotnet/csharp/programming-guide/delegates/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C0A-08CC-44EB-B586-FDBF1986E702}"/>
              </a:ext>
            </a:extLst>
          </p:cNvPr>
          <p:cNvSpPr>
            <a:spLocks noGrp="1"/>
          </p:cNvSpPr>
          <p:nvPr>
            <p:ph type="title"/>
          </p:nvPr>
        </p:nvSpPr>
        <p:spPr/>
        <p:txBody>
          <a:bodyPr>
            <a:normAutofit/>
          </a:bodyPr>
          <a:lstStyle/>
          <a:p>
            <a:r>
              <a:rPr lang="en-US" dirty="0"/>
              <a:t>Events – Subscribing</a:t>
            </a:r>
            <a:br>
              <a:rPr lang="en-US" dirty="0"/>
            </a:br>
            <a:r>
              <a:rPr lang="en-US" sz="1000" dirty="0">
                <a:hlinkClick r:id="rId2"/>
              </a:rPr>
              <a:t>https://docs.microsoft.com/en-us/dotnet/csharp/programming-guide/events/how-to-subscribe-to-and-unsubscribe-from-events#to-subscribe-to-events-programmatically</a:t>
            </a:r>
            <a:endParaRPr lang="en-US" dirty="0"/>
          </a:p>
        </p:txBody>
      </p:sp>
      <p:sp>
        <p:nvSpPr>
          <p:cNvPr id="3" name="Content Placeholder 2">
            <a:extLst>
              <a:ext uri="{FF2B5EF4-FFF2-40B4-BE49-F238E27FC236}">
                <a16:creationId xmlns:a16="http://schemas.microsoft.com/office/drawing/2014/main" id="{5FDFAA51-4DE7-4E57-AD55-CBD6B8EDBA1E}"/>
              </a:ext>
            </a:extLst>
          </p:cNvPr>
          <p:cNvSpPr>
            <a:spLocks noGrp="1"/>
          </p:cNvSpPr>
          <p:nvPr>
            <p:ph idx="1"/>
          </p:nvPr>
        </p:nvSpPr>
        <p:spPr>
          <a:xfrm>
            <a:off x="1097280" y="2108201"/>
            <a:ext cx="10058400" cy="444423"/>
          </a:xfrm>
        </p:spPr>
        <p:txBody>
          <a:bodyPr/>
          <a:lstStyle/>
          <a:p>
            <a:r>
              <a:rPr lang="en-US" dirty="0"/>
              <a:t>1. Define an event handler method whose signature matches the delegate signature for the event.</a:t>
            </a:r>
          </a:p>
        </p:txBody>
      </p:sp>
      <p:pic>
        <p:nvPicPr>
          <p:cNvPr id="4" name="Picture 3">
            <a:extLst>
              <a:ext uri="{FF2B5EF4-FFF2-40B4-BE49-F238E27FC236}">
                <a16:creationId xmlns:a16="http://schemas.microsoft.com/office/drawing/2014/main" id="{500592A8-BFF0-45D5-9E3E-0DC0F857DE66}"/>
              </a:ext>
            </a:extLst>
          </p:cNvPr>
          <p:cNvPicPr>
            <a:picLocks noChangeAspect="1"/>
          </p:cNvPicPr>
          <p:nvPr/>
        </p:nvPicPr>
        <p:blipFill>
          <a:blip r:embed="rId3"/>
          <a:stretch>
            <a:fillRect/>
          </a:stretch>
        </p:blipFill>
        <p:spPr>
          <a:xfrm>
            <a:off x="3212510" y="2669633"/>
            <a:ext cx="5728435" cy="1065971"/>
          </a:xfrm>
          <a:prstGeom prst="rect">
            <a:avLst/>
          </a:prstGeom>
        </p:spPr>
      </p:pic>
      <p:sp>
        <p:nvSpPr>
          <p:cNvPr id="5" name="TextBox 4">
            <a:extLst>
              <a:ext uri="{FF2B5EF4-FFF2-40B4-BE49-F238E27FC236}">
                <a16:creationId xmlns:a16="http://schemas.microsoft.com/office/drawing/2014/main" id="{4F337D08-BA78-42F7-A293-341EF663B05F}"/>
              </a:ext>
            </a:extLst>
          </p:cNvPr>
          <p:cNvSpPr txBox="1"/>
          <p:nvPr/>
        </p:nvSpPr>
        <p:spPr>
          <a:xfrm>
            <a:off x="1097280" y="3978292"/>
            <a:ext cx="10058400" cy="646331"/>
          </a:xfrm>
          <a:prstGeom prst="rect">
            <a:avLst/>
          </a:prstGeom>
          <a:noFill/>
        </p:spPr>
        <p:txBody>
          <a:bodyPr wrap="square" rtlCol="0">
            <a:spAutoFit/>
          </a:bodyPr>
          <a:lstStyle/>
          <a:p>
            <a:r>
              <a:rPr lang="en-US" dirty="0"/>
              <a:t>2. Use the addition assignment operator (+=) to attach an event handler to the event. In the following example, assume that an object named publisher has an event named </a:t>
            </a:r>
            <a:r>
              <a:rPr lang="en-US" dirty="0" err="1"/>
              <a:t>RaiseCustomEvent</a:t>
            </a:r>
            <a:r>
              <a:rPr lang="en-US" dirty="0"/>
              <a:t>.</a:t>
            </a:r>
          </a:p>
        </p:txBody>
      </p:sp>
      <p:pic>
        <p:nvPicPr>
          <p:cNvPr id="8" name="Picture 7">
            <a:extLst>
              <a:ext uri="{FF2B5EF4-FFF2-40B4-BE49-F238E27FC236}">
                <a16:creationId xmlns:a16="http://schemas.microsoft.com/office/drawing/2014/main" id="{C63C89CC-FDC5-4194-A4DE-5F98512B88D2}"/>
              </a:ext>
            </a:extLst>
          </p:cNvPr>
          <p:cNvPicPr>
            <a:picLocks noChangeAspect="1"/>
          </p:cNvPicPr>
          <p:nvPr/>
        </p:nvPicPr>
        <p:blipFill>
          <a:blip r:embed="rId4"/>
          <a:stretch>
            <a:fillRect/>
          </a:stretch>
        </p:blipFill>
        <p:spPr>
          <a:xfrm>
            <a:off x="3094050" y="4810972"/>
            <a:ext cx="6003899" cy="458750"/>
          </a:xfrm>
          <a:prstGeom prst="rect">
            <a:avLst/>
          </a:prstGeom>
        </p:spPr>
      </p:pic>
    </p:spTree>
    <p:extLst>
      <p:ext uri="{BB962C8B-B14F-4D97-AF65-F5344CB8AC3E}">
        <p14:creationId xmlns:p14="http://schemas.microsoft.com/office/powerpoint/2010/main" val="73602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DDF7F-FB7C-44FF-8FE1-7D62A1DE8D08}"/>
              </a:ext>
            </a:extLst>
          </p:cNvPr>
          <p:cNvSpPr>
            <a:spLocks noGrp="1"/>
          </p:cNvSpPr>
          <p:nvPr>
            <p:ph idx="1"/>
          </p:nvPr>
        </p:nvSpPr>
        <p:spPr>
          <a:xfrm>
            <a:off x="1097280" y="2108201"/>
            <a:ext cx="10058400" cy="2077071"/>
          </a:xfrm>
        </p:spPr>
        <p:txBody>
          <a:bodyPr/>
          <a:lstStyle/>
          <a:p>
            <a:r>
              <a:rPr lang="en-US" dirty="0"/>
              <a:t>To prevent your event handler from being invoked when the event is raised, unsubscribe from the event. In order to prevent resource leaks, you should unsubscribe from events before you dispose of a subscriber object. Until you unsubscribe from an event, the multicast delegate that underlies the event in the publishing object has a reference to the delegate that encapsulates the subscriber's event handler. As long as the publishing object holds that reference, garbage collection will not delete your subscriber object.</a:t>
            </a:r>
          </a:p>
        </p:txBody>
      </p:sp>
      <p:sp>
        <p:nvSpPr>
          <p:cNvPr id="4" name="Title 1">
            <a:extLst>
              <a:ext uri="{FF2B5EF4-FFF2-40B4-BE49-F238E27FC236}">
                <a16:creationId xmlns:a16="http://schemas.microsoft.com/office/drawing/2014/main" id="{3A5E4288-D27D-4B5D-9E27-ACDC5F5C1BAB}"/>
              </a:ext>
            </a:extLst>
          </p:cNvPr>
          <p:cNvSpPr>
            <a:spLocks noGrp="1"/>
          </p:cNvSpPr>
          <p:nvPr>
            <p:ph type="title"/>
          </p:nvPr>
        </p:nvSpPr>
        <p:spPr>
          <a:xfrm>
            <a:off x="1096963" y="287338"/>
            <a:ext cx="10058400" cy="1449387"/>
          </a:xfrm>
        </p:spPr>
        <p:txBody>
          <a:bodyPr>
            <a:normAutofit/>
          </a:bodyPr>
          <a:lstStyle/>
          <a:p>
            <a:r>
              <a:rPr lang="en-US" dirty="0"/>
              <a:t>Events – Unsubscribing</a:t>
            </a:r>
            <a:br>
              <a:rPr lang="en-US" dirty="0"/>
            </a:br>
            <a:r>
              <a:rPr lang="en-US" sz="1100" dirty="0">
                <a:hlinkClick r:id="rId2"/>
              </a:rPr>
              <a:t>https://docs.microsoft.com/en-us/dotnet/csharp/programming-guide/events/how-to-subscribe-to-and-unsubscribe-from-events#unsubscribing</a:t>
            </a:r>
            <a:endParaRPr lang="en-US" dirty="0"/>
          </a:p>
        </p:txBody>
      </p:sp>
      <p:pic>
        <p:nvPicPr>
          <p:cNvPr id="5" name="Picture 4">
            <a:extLst>
              <a:ext uri="{FF2B5EF4-FFF2-40B4-BE49-F238E27FC236}">
                <a16:creationId xmlns:a16="http://schemas.microsoft.com/office/drawing/2014/main" id="{40282E0D-84F9-4458-8C2B-2A01D462FA69}"/>
              </a:ext>
            </a:extLst>
          </p:cNvPr>
          <p:cNvPicPr>
            <a:picLocks noChangeAspect="1"/>
          </p:cNvPicPr>
          <p:nvPr/>
        </p:nvPicPr>
        <p:blipFill>
          <a:blip r:embed="rId3"/>
          <a:stretch>
            <a:fillRect/>
          </a:stretch>
        </p:blipFill>
        <p:spPr>
          <a:xfrm>
            <a:off x="2352926" y="4185272"/>
            <a:ext cx="7558129" cy="598592"/>
          </a:xfrm>
          <a:prstGeom prst="rect">
            <a:avLst/>
          </a:prstGeom>
        </p:spPr>
      </p:pic>
      <p:sp>
        <p:nvSpPr>
          <p:cNvPr id="6" name="Rectangle 5">
            <a:extLst>
              <a:ext uri="{FF2B5EF4-FFF2-40B4-BE49-F238E27FC236}">
                <a16:creationId xmlns:a16="http://schemas.microsoft.com/office/drawing/2014/main" id="{EB181D20-0620-4C7A-B7CE-E57704C47093}"/>
              </a:ext>
            </a:extLst>
          </p:cNvPr>
          <p:cNvSpPr/>
          <p:nvPr/>
        </p:nvSpPr>
        <p:spPr>
          <a:xfrm>
            <a:off x="1096962" y="4999817"/>
            <a:ext cx="10058399" cy="923330"/>
          </a:xfrm>
          <a:prstGeom prst="rect">
            <a:avLst/>
          </a:prstGeom>
        </p:spPr>
        <p:txBody>
          <a:bodyPr wrap="square">
            <a:spAutoFit/>
          </a:bodyPr>
          <a:lstStyle/>
          <a:p>
            <a:r>
              <a:rPr lang="en-US" dirty="0"/>
              <a:t>When all subscribers have unsubscribed from an event, the event instance in the publisher class is set to null.</a:t>
            </a:r>
          </a:p>
          <a:p>
            <a:endParaRPr lang="en-US" dirty="0"/>
          </a:p>
        </p:txBody>
      </p:sp>
    </p:spTree>
    <p:extLst>
      <p:ext uri="{BB962C8B-B14F-4D97-AF65-F5344CB8AC3E}">
        <p14:creationId xmlns:p14="http://schemas.microsoft.com/office/powerpoint/2010/main" val="197800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F008-2042-495E-9134-6C0F127AD8AB}"/>
              </a:ext>
            </a:extLst>
          </p:cNvPr>
          <p:cNvSpPr>
            <a:spLocks noGrp="1"/>
          </p:cNvSpPr>
          <p:nvPr>
            <p:ph type="title"/>
          </p:nvPr>
        </p:nvSpPr>
        <p:spPr/>
        <p:txBody>
          <a:bodyPr>
            <a:normAutofit fontScale="90000"/>
          </a:bodyPr>
          <a:lstStyle/>
          <a:p>
            <a:r>
              <a:rPr lang="en-US" dirty="0"/>
              <a:t>Binding - Overview</a:t>
            </a:r>
            <a:br>
              <a:rPr lang="en-US" dirty="0"/>
            </a:br>
            <a:r>
              <a:rPr lang="en-US" sz="1600" dirty="0">
                <a:hlinkClick r:id="rId2"/>
              </a:rPr>
              <a:t>https://docs.microsoft.com/en-us/dotnet/desktop-wpf/data/data-binding-overview#what-is-data-binding</a:t>
            </a:r>
            <a:br>
              <a:rPr lang="en-US" dirty="0"/>
            </a:br>
            <a:r>
              <a:rPr lang="en-US" sz="1400" dirty="0">
                <a:hlinkClick r:id="rId3"/>
              </a:rPr>
              <a:t>https://docs.microsoft.com/en-us/dotnet/csharp/delegates-overview</a:t>
            </a:r>
            <a:br>
              <a:rPr lang="en-US" sz="1400" dirty="0"/>
            </a:br>
            <a:r>
              <a:rPr lang="en-US" sz="1400" dirty="0">
                <a:hlinkClick r:id="rId4"/>
              </a:rPr>
              <a:t>https://en.wikipedia.org/wiki/Late_binding#Late_binding_in_.NET</a:t>
            </a:r>
            <a:endParaRPr lang="en-US" dirty="0"/>
          </a:p>
        </p:txBody>
      </p:sp>
      <p:sp>
        <p:nvSpPr>
          <p:cNvPr id="3" name="Content Placeholder 2">
            <a:extLst>
              <a:ext uri="{FF2B5EF4-FFF2-40B4-BE49-F238E27FC236}">
                <a16:creationId xmlns:a16="http://schemas.microsoft.com/office/drawing/2014/main" id="{7ED383E4-A691-4715-B5ED-C9DB9DA2542E}"/>
              </a:ext>
            </a:extLst>
          </p:cNvPr>
          <p:cNvSpPr>
            <a:spLocks noGrp="1"/>
          </p:cNvSpPr>
          <p:nvPr>
            <p:ph idx="1"/>
          </p:nvPr>
        </p:nvSpPr>
        <p:spPr>
          <a:xfrm>
            <a:off x="1097280" y="2108201"/>
            <a:ext cx="10058400" cy="4075917"/>
          </a:xfrm>
        </p:spPr>
        <p:txBody>
          <a:bodyPr>
            <a:normAutofit fontScale="47500" lnSpcReduction="20000"/>
          </a:bodyPr>
          <a:lstStyle/>
          <a:p>
            <a:r>
              <a:rPr lang="en-US" sz="3800" u="sng" dirty="0"/>
              <a:t>Binding</a:t>
            </a:r>
            <a:r>
              <a:rPr lang="en-US" sz="3800" dirty="0"/>
              <a:t> - This process establishes a connection between an app UI and the data it displays. When the data changes its value, the elements (in memory) that are bound to the data reflect changes automatically. If an outer representation of the data in an element changes, then the underlying data will reflect the change. </a:t>
            </a:r>
            <a:endParaRPr lang="en-US" sz="3800" u="sng" dirty="0"/>
          </a:p>
          <a:p>
            <a:pPr lvl="1">
              <a:buFont typeface="Arial" panose="020B0604020202020204" pitchFamily="34" charset="0"/>
              <a:buChar char="•"/>
            </a:pPr>
            <a:r>
              <a:rPr lang="en-US" sz="3800" u="sng" dirty="0"/>
              <a:t>Early Binding</a:t>
            </a:r>
            <a:r>
              <a:rPr lang="en-US" sz="3800" dirty="0"/>
              <a:t> (</a:t>
            </a:r>
            <a:r>
              <a:rPr lang="en-US" sz="3800" dirty="0" err="1"/>
              <a:t>AKA,Static</a:t>
            </a:r>
            <a:r>
              <a:rPr lang="en-US" sz="3800" dirty="0"/>
              <a:t> Binding, AKA, Static Dispatch, AKA, Compile-Time Binding) – The compiler (or linker) directly associates a stack memory address to the function call. It replaces the call with a machine language instruction that tells the mainframe to leap to the address of the function.</a:t>
            </a:r>
          </a:p>
          <a:p>
            <a:pPr lvl="1">
              <a:buFont typeface="Arial" panose="020B0604020202020204" pitchFamily="34" charset="0"/>
              <a:buChar char="•"/>
            </a:pPr>
            <a:r>
              <a:rPr lang="en-US" sz="3800" u="sng" dirty="0"/>
              <a:t>Late Binding</a:t>
            </a:r>
            <a:r>
              <a:rPr lang="en-US" sz="3800" dirty="0"/>
              <a:t> (AKA Dynamic Binding, AKA Dynamic Dispatch, AKA, Dynamic Linkage, AKA, Run-Time Binding) - When an algorithm is created that uses a </a:t>
            </a:r>
            <a:r>
              <a:rPr lang="en-US" sz="3800" u="sng" dirty="0"/>
              <a:t>caller-supplied</a:t>
            </a:r>
            <a:r>
              <a:rPr lang="en-US" sz="3800" dirty="0"/>
              <a:t> method that implements part of the algorithm. (In C++ these are known as </a:t>
            </a:r>
            <a:r>
              <a:rPr lang="en-US" sz="3800" u="sng" dirty="0"/>
              <a:t>function pointers</a:t>
            </a:r>
            <a:r>
              <a:rPr lang="en-US" sz="3800" dirty="0"/>
              <a:t>.) In .NET, late binding refers to overriding a virtual method. The compiler builds virtual tables for every virtual or interface method call which is used at run-time to determine the implementation to execute.</a:t>
            </a:r>
          </a:p>
          <a:p>
            <a:endParaRPr lang="en-US" dirty="0"/>
          </a:p>
          <a:p>
            <a:pPr algn="ctr"/>
            <a:r>
              <a:rPr lang="en-US" sz="4200" dirty="0"/>
              <a:t>Delegates provide a</a:t>
            </a:r>
            <a:r>
              <a:rPr lang="en-US" sz="4200" b="1" u="sng" dirty="0"/>
              <a:t> </a:t>
            </a:r>
            <a:r>
              <a:rPr lang="en-US" sz="4200" b="1" i="1" u="sng" dirty="0"/>
              <a:t>late binding</a:t>
            </a:r>
            <a:r>
              <a:rPr lang="en-US" sz="4200" b="1" u="sng" dirty="0"/>
              <a:t> </a:t>
            </a:r>
            <a:r>
              <a:rPr lang="en-US" sz="4200" dirty="0"/>
              <a:t>mechanism in .NET. </a:t>
            </a:r>
          </a:p>
        </p:txBody>
      </p:sp>
    </p:spTree>
    <p:extLst>
      <p:ext uri="{BB962C8B-B14F-4D97-AF65-F5344CB8AC3E}">
        <p14:creationId xmlns:p14="http://schemas.microsoft.com/office/powerpoint/2010/main" val="234679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3EF0-CD45-426A-BCA6-BACD0807B3DA}"/>
              </a:ext>
            </a:extLst>
          </p:cNvPr>
          <p:cNvSpPr>
            <a:spLocks noGrp="1"/>
          </p:cNvSpPr>
          <p:nvPr>
            <p:ph type="title"/>
          </p:nvPr>
        </p:nvSpPr>
        <p:spPr/>
        <p:txBody>
          <a:bodyPr>
            <a:normAutofit/>
          </a:bodyPr>
          <a:lstStyle/>
          <a:p>
            <a:r>
              <a:rPr lang="en-US" dirty="0"/>
              <a:t>Delegate – Overview</a:t>
            </a:r>
            <a:br>
              <a:rPr lang="en-US" dirty="0"/>
            </a:br>
            <a:r>
              <a:rPr lang="en-US" sz="1400" dirty="0">
                <a:hlinkClick r:id="rId2"/>
              </a:rPr>
              <a:t>https://docs.microsoft.com/en-us/dotnet/csharp/programming-guide/delegates/</a:t>
            </a:r>
            <a:endParaRPr lang="en-US" sz="1400" dirty="0"/>
          </a:p>
        </p:txBody>
      </p:sp>
      <p:sp>
        <p:nvSpPr>
          <p:cNvPr id="3" name="Content Placeholder 2">
            <a:extLst>
              <a:ext uri="{FF2B5EF4-FFF2-40B4-BE49-F238E27FC236}">
                <a16:creationId xmlns:a16="http://schemas.microsoft.com/office/drawing/2014/main" id="{B085F38E-E9B6-4C8C-8E42-D27C92286FD7}"/>
              </a:ext>
            </a:extLst>
          </p:cNvPr>
          <p:cNvSpPr>
            <a:spLocks noGrp="1"/>
          </p:cNvSpPr>
          <p:nvPr>
            <p:ph idx="1"/>
          </p:nvPr>
        </p:nvSpPr>
        <p:spPr>
          <a:xfrm>
            <a:off x="1174972" y="2108202"/>
            <a:ext cx="9827388" cy="2567806"/>
          </a:xfrm>
        </p:spPr>
        <p:txBody>
          <a:bodyPr>
            <a:normAutofit/>
          </a:bodyPr>
          <a:lstStyle/>
          <a:p>
            <a:r>
              <a:rPr lang="en-US" dirty="0"/>
              <a:t>Delegates are used to pass methods as arguments to other methods. This ability to refer to a method as a parameter makes delegates ideal for defining callback methods.</a:t>
            </a:r>
          </a:p>
          <a:p>
            <a:r>
              <a:rPr lang="en-US" dirty="0"/>
              <a:t>A delegate is a </a:t>
            </a:r>
            <a:r>
              <a:rPr lang="en-US" b="1" i="1" dirty="0"/>
              <a:t>type</a:t>
            </a:r>
            <a:r>
              <a:rPr lang="en-US" dirty="0"/>
              <a:t> that represents references to methods with a parameter list and return </a:t>
            </a:r>
            <a:r>
              <a:rPr lang="en-US" b="1" i="1" dirty="0"/>
              <a:t>type</a:t>
            </a:r>
            <a:r>
              <a:rPr lang="en-US" dirty="0"/>
              <a:t>. When you instantiate a delegate, you can associate its instance with any method with a compatible signature and return type. You can invoke (or call) the method through the delegate instance. This example declares a delegate named </a:t>
            </a:r>
            <a:r>
              <a:rPr lang="en-US" u="sng" dirty="0"/>
              <a:t>Del</a:t>
            </a:r>
            <a:r>
              <a:rPr lang="en-US" dirty="0"/>
              <a:t> that can encapsulate a method that takes a </a:t>
            </a:r>
            <a:r>
              <a:rPr lang="en-US" u="sng" dirty="0"/>
              <a:t>string</a:t>
            </a:r>
            <a:r>
              <a:rPr lang="en-US" dirty="0"/>
              <a:t> as an argument and returns </a:t>
            </a:r>
            <a:r>
              <a:rPr lang="en-US" u="sng" dirty="0"/>
              <a:t>void</a:t>
            </a:r>
            <a:r>
              <a:rPr lang="en-US" dirty="0"/>
              <a:t>:</a:t>
            </a:r>
          </a:p>
        </p:txBody>
      </p:sp>
      <p:sp>
        <p:nvSpPr>
          <p:cNvPr id="5" name="Rectangle 4">
            <a:extLst>
              <a:ext uri="{FF2B5EF4-FFF2-40B4-BE49-F238E27FC236}">
                <a16:creationId xmlns:a16="http://schemas.microsoft.com/office/drawing/2014/main" id="{80BDFF2A-F4CB-4F40-B864-0A2250AB8069}"/>
              </a:ext>
            </a:extLst>
          </p:cNvPr>
          <p:cNvSpPr/>
          <p:nvPr/>
        </p:nvSpPr>
        <p:spPr>
          <a:xfrm>
            <a:off x="1174972" y="5419825"/>
            <a:ext cx="9827388" cy="923330"/>
          </a:xfrm>
          <a:prstGeom prst="rect">
            <a:avLst/>
          </a:prstGeom>
        </p:spPr>
        <p:txBody>
          <a:bodyPr wrap="square">
            <a:spAutoFit/>
          </a:bodyPr>
          <a:lstStyle/>
          <a:p>
            <a:r>
              <a:rPr lang="en-US" dirty="0"/>
              <a:t>ANY method from ANY accessible class or struct that matches the delegate type and return type can be assigned to the delegate. Delegates are object-oriented, type safe, and secure.</a:t>
            </a:r>
          </a:p>
          <a:p>
            <a:endParaRPr lang="en-US" dirty="0"/>
          </a:p>
        </p:txBody>
      </p:sp>
      <p:pic>
        <p:nvPicPr>
          <p:cNvPr id="6" name="Picture 5">
            <a:extLst>
              <a:ext uri="{FF2B5EF4-FFF2-40B4-BE49-F238E27FC236}">
                <a16:creationId xmlns:a16="http://schemas.microsoft.com/office/drawing/2014/main" id="{82267D96-346D-4800-A380-3B863CA90DB2}"/>
              </a:ext>
            </a:extLst>
          </p:cNvPr>
          <p:cNvPicPr>
            <a:picLocks noChangeAspect="1"/>
          </p:cNvPicPr>
          <p:nvPr/>
        </p:nvPicPr>
        <p:blipFill>
          <a:blip r:embed="rId3"/>
          <a:stretch>
            <a:fillRect/>
          </a:stretch>
        </p:blipFill>
        <p:spPr>
          <a:xfrm>
            <a:off x="2333628" y="4647589"/>
            <a:ext cx="7256737" cy="687311"/>
          </a:xfrm>
          <a:prstGeom prst="rect">
            <a:avLst/>
          </a:prstGeom>
        </p:spPr>
      </p:pic>
    </p:spTree>
    <p:extLst>
      <p:ext uri="{BB962C8B-B14F-4D97-AF65-F5344CB8AC3E}">
        <p14:creationId xmlns:p14="http://schemas.microsoft.com/office/powerpoint/2010/main" val="282538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A4-D32F-4D55-A9BB-A63DE72D0620}"/>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Delegate – Usage Example</a:t>
            </a:r>
          </a:p>
        </p:txBody>
      </p:sp>
      <p:sp>
        <p:nvSpPr>
          <p:cNvPr id="3" name="Content Placeholder 2">
            <a:extLst>
              <a:ext uri="{FF2B5EF4-FFF2-40B4-BE49-F238E27FC236}">
                <a16:creationId xmlns:a16="http://schemas.microsoft.com/office/drawing/2014/main" id="{C90B202F-F4CA-45FD-9187-E82FC801E6D0}"/>
              </a:ext>
            </a:extLst>
          </p:cNvPr>
          <p:cNvSpPr>
            <a:spLocks noGrp="1"/>
          </p:cNvSpPr>
          <p:nvPr>
            <p:ph sz="half" idx="1"/>
          </p:nvPr>
        </p:nvSpPr>
        <p:spPr>
          <a:xfrm>
            <a:off x="1097280" y="2120900"/>
            <a:ext cx="4639736" cy="3748193"/>
          </a:xfrm>
          <a:prstGeom prst="rect">
            <a:avLst/>
          </a:prstGeom>
        </p:spPr>
        <p:txBody>
          <a:bodyPr>
            <a:normAutofit/>
          </a:bodyPr>
          <a:lstStyle/>
          <a:p>
            <a:r>
              <a:rPr lang="en-US" dirty="0"/>
              <a:t>Consider sorting a list of stars in an astronomy application. You may choose to sort those stars by their distance from the earth, or the magnitude of the star, or their perceived brightness.</a:t>
            </a:r>
          </a:p>
          <a:p>
            <a:r>
              <a:rPr lang="en-US" dirty="0"/>
              <a:t>In all those cases, the Sort() method does essentially the same thing: arranges the items in the list based on some comparison. The code that compares two stars is different for each of the sort orderings.</a:t>
            </a:r>
          </a:p>
          <a:p>
            <a:endParaRPr lang="en-US" dirty="0"/>
          </a:p>
        </p:txBody>
      </p:sp>
      <p:pic>
        <p:nvPicPr>
          <p:cNvPr id="4" name="Picture 3">
            <a:extLst>
              <a:ext uri="{FF2B5EF4-FFF2-40B4-BE49-F238E27FC236}">
                <a16:creationId xmlns:a16="http://schemas.microsoft.com/office/drawing/2014/main" id="{FDFBC8D4-0C37-4A01-A350-721D2304DBFA}"/>
              </a:ext>
            </a:extLst>
          </p:cNvPr>
          <p:cNvPicPr>
            <a:picLocks noChangeAspect="1"/>
          </p:cNvPicPr>
          <p:nvPr/>
        </p:nvPicPr>
        <p:blipFill>
          <a:blip r:embed="rId2"/>
          <a:stretch>
            <a:fillRect/>
          </a:stretch>
        </p:blipFill>
        <p:spPr>
          <a:xfrm>
            <a:off x="6165130" y="2197702"/>
            <a:ext cx="5209388" cy="3867968"/>
          </a:xfrm>
          <a:prstGeom prst="rect">
            <a:avLst/>
          </a:prstGeom>
          <a:noFill/>
        </p:spPr>
      </p:pic>
    </p:spTree>
    <p:extLst>
      <p:ext uri="{BB962C8B-B14F-4D97-AF65-F5344CB8AC3E}">
        <p14:creationId xmlns:p14="http://schemas.microsoft.com/office/powerpoint/2010/main" val="91585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E08D7-7ABA-4098-86AB-8F22F2CFACF2}"/>
              </a:ext>
            </a:extLst>
          </p:cNvPr>
          <p:cNvSpPr>
            <a:spLocks noGrp="1"/>
          </p:cNvSpPr>
          <p:nvPr>
            <p:ph idx="1"/>
          </p:nvPr>
        </p:nvSpPr>
        <p:spPr>
          <a:xfrm>
            <a:off x="1097279" y="3369773"/>
            <a:ext cx="5069503" cy="595172"/>
          </a:xfrm>
        </p:spPr>
        <p:txBody>
          <a:bodyPr anchor="ctr">
            <a:normAutofit fontScale="92500" lnSpcReduction="20000"/>
          </a:bodyPr>
          <a:lstStyle/>
          <a:p>
            <a:r>
              <a:rPr lang="en-US" dirty="0"/>
              <a:t>2. Create a delegate type (named </a:t>
            </a:r>
            <a:r>
              <a:rPr lang="en-US" b="1" i="1" dirty="0"/>
              <a:t>Del)</a:t>
            </a:r>
            <a:r>
              <a:rPr lang="en-US" i="1" dirty="0"/>
              <a:t> with the same return type and argument.</a:t>
            </a:r>
          </a:p>
        </p:txBody>
      </p:sp>
      <p:sp>
        <p:nvSpPr>
          <p:cNvPr id="4" name="Title 1">
            <a:extLst>
              <a:ext uri="{FF2B5EF4-FFF2-40B4-BE49-F238E27FC236}">
                <a16:creationId xmlns:a16="http://schemas.microsoft.com/office/drawing/2014/main" id="{B9ADDE0E-98C7-4E5D-BAD2-17F3C2F246E4}"/>
              </a:ext>
            </a:extLst>
          </p:cNvPr>
          <p:cNvSpPr>
            <a:spLocks noGrp="1"/>
          </p:cNvSpPr>
          <p:nvPr>
            <p:ph type="title"/>
          </p:nvPr>
        </p:nvSpPr>
        <p:spPr>
          <a:xfrm>
            <a:off x="1096963" y="287338"/>
            <a:ext cx="10058400" cy="1449387"/>
          </a:xfrm>
        </p:spPr>
        <p:txBody>
          <a:bodyPr>
            <a:normAutofit/>
          </a:bodyPr>
          <a:lstStyle/>
          <a:p>
            <a:r>
              <a:rPr lang="en-US" dirty="0"/>
              <a:t>Delegate – Step by Step</a:t>
            </a:r>
            <a:br>
              <a:rPr lang="en-US" dirty="0"/>
            </a:br>
            <a:r>
              <a:rPr lang="en-US" sz="1400" dirty="0">
                <a:hlinkClick r:id="rId2"/>
              </a:rPr>
              <a:t>https://docs.microsoft.com/en-us/dotnet/csharp/programming-guide/delegates/using-delegates</a:t>
            </a:r>
            <a:endParaRPr lang="en-US" sz="1400" dirty="0"/>
          </a:p>
        </p:txBody>
      </p:sp>
      <p:pic>
        <p:nvPicPr>
          <p:cNvPr id="5" name="Picture 4">
            <a:extLst>
              <a:ext uri="{FF2B5EF4-FFF2-40B4-BE49-F238E27FC236}">
                <a16:creationId xmlns:a16="http://schemas.microsoft.com/office/drawing/2014/main" id="{356B11B8-7F8A-40C1-8BD3-264E08F6F8C2}"/>
              </a:ext>
            </a:extLst>
          </p:cNvPr>
          <p:cNvPicPr>
            <a:picLocks noChangeAspect="1"/>
          </p:cNvPicPr>
          <p:nvPr/>
        </p:nvPicPr>
        <p:blipFill>
          <a:blip r:embed="rId3"/>
          <a:stretch>
            <a:fillRect/>
          </a:stretch>
        </p:blipFill>
        <p:spPr>
          <a:xfrm>
            <a:off x="6278011" y="3369772"/>
            <a:ext cx="5717529" cy="595181"/>
          </a:xfrm>
          <a:prstGeom prst="rect">
            <a:avLst/>
          </a:prstGeom>
        </p:spPr>
      </p:pic>
      <p:pic>
        <p:nvPicPr>
          <p:cNvPr id="6" name="Picture 5">
            <a:extLst>
              <a:ext uri="{FF2B5EF4-FFF2-40B4-BE49-F238E27FC236}">
                <a16:creationId xmlns:a16="http://schemas.microsoft.com/office/drawing/2014/main" id="{61A0FC0D-029A-47A4-836F-5D5A0A1291EE}"/>
              </a:ext>
            </a:extLst>
          </p:cNvPr>
          <p:cNvPicPr>
            <a:picLocks noChangeAspect="1"/>
          </p:cNvPicPr>
          <p:nvPr/>
        </p:nvPicPr>
        <p:blipFill>
          <a:blip r:embed="rId4"/>
          <a:stretch>
            <a:fillRect/>
          </a:stretch>
        </p:blipFill>
        <p:spPr>
          <a:xfrm>
            <a:off x="6278012" y="2002672"/>
            <a:ext cx="4079410" cy="1126222"/>
          </a:xfrm>
          <a:prstGeom prst="rect">
            <a:avLst/>
          </a:prstGeom>
        </p:spPr>
      </p:pic>
      <p:pic>
        <p:nvPicPr>
          <p:cNvPr id="7" name="Picture 6">
            <a:extLst>
              <a:ext uri="{FF2B5EF4-FFF2-40B4-BE49-F238E27FC236}">
                <a16:creationId xmlns:a16="http://schemas.microsoft.com/office/drawing/2014/main" id="{2FFBBFFD-BABB-452C-9E34-E37DB376E55B}"/>
              </a:ext>
            </a:extLst>
          </p:cNvPr>
          <p:cNvPicPr>
            <a:picLocks noChangeAspect="1"/>
          </p:cNvPicPr>
          <p:nvPr/>
        </p:nvPicPr>
        <p:blipFill>
          <a:blip r:embed="rId5"/>
          <a:stretch>
            <a:fillRect/>
          </a:stretch>
        </p:blipFill>
        <p:spPr>
          <a:xfrm>
            <a:off x="6278013" y="4208721"/>
            <a:ext cx="4817024" cy="955936"/>
          </a:xfrm>
          <a:prstGeom prst="rect">
            <a:avLst/>
          </a:prstGeom>
        </p:spPr>
      </p:pic>
      <p:pic>
        <p:nvPicPr>
          <p:cNvPr id="8" name="Picture 7">
            <a:extLst>
              <a:ext uri="{FF2B5EF4-FFF2-40B4-BE49-F238E27FC236}">
                <a16:creationId xmlns:a16="http://schemas.microsoft.com/office/drawing/2014/main" id="{1502543D-91D0-41DF-A5A7-FDAECD13E790}"/>
              </a:ext>
            </a:extLst>
          </p:cNvPr>
          <p:cNvPicPr>
            <a:picLocks noChangeAspect="1"/>
          </p:cNvPicPr>
          <p:nvPr/>
        </p:nvPicPr>
        <p:blipFill>
          <a:blip r:embed="rId6"/>
          <a:stretch>
            <a:fillRect/>
          </a:stretch>
        </p:blipFill>
        <p:spPr>
          <a:xfrm>
            <a:off x="6278012" y="5346787"/>
            <a:ext cx="4079410" cy="1000754"/>
          </a:xfrm>
          <a:prstGeom prst="rect">
            <a:avLst/>
          </a:prstGeom>
        </p:spPr>
      </p:pic>
      <p:sp>
        <p:nvSpPr>
          <p:cNvPr id="9" name="Content Placeholder 2">
            <a:extLst>
              <a:ext uri="{FF2B5EF4-FFF2-40B4-BE49-F238E27FC236}">
                <a16:creationId xmlns:a16="http://schemas.microsoft.com/office/drawing/2014/main" id="{510DBDA2-FDF0-43DB-A618-3D80C9B78F06}"/>
              </a:ext>
            </a:extLst>
          </p:cNvPr>
          <p:cNvSpPr txBox="1">
            <a:spLocks/>
          </p:cNvSpPr>
          <p:nvPr/>
        </p:nvSpPr>
        <p:spPr>
          <a:xfrm>
            <a:off x="1097280" y="2028527"/>
            <a:ext cx="5069503" cy="1424308"/>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Create a method to assign to a delegate.</a:t>
            </a:r>
            <a:endParaRPr lang="en-US" b="1" i="1" dirty="0"/>
          </a:p>
        </p:txBody>
      </p:sp>
      <p:sp>
        <p:nvSpPr>
          <p:cNvPr id="10" name="Content Placeholder 2">
            <a:extLst>
              <a:ext uri="{FF2B5EF4-FFF2-40B4-BE49-F238E27FC236}">
                <a16:creationId xmlns:a16="http://schemas.microsoft.com/office/drawing/2014/main" id="{E669C6BE-1BC6-4244-B60F-7C91945AD538}"/>
              </a:ext>
            </a:extLst>
          </p:cNvPr>
          <p:cNvSpPr txBox="1">
            <a:spLocks/>
          </p:cNvSpPr>
          <p:nvPr/>
        </p:nvSpPr>
        <p:spPr>
          <a:xfrm>
            <a:off x="1096963" y="4208722"/>
            <a:ext cx="5069503" cy="948770"/>
          </a:xfrm>
          <a:prstGeom prst="rect">
            <a:avLst/>
          </a:prstGeom>
        </p:spPr>
        <p:txBody>
          <a:bodyPr vert="horz" lIns="0" tIns="45720" rIns="0" bIns="45720" rtlCol="0" anchor="ct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3. Instantiate a delegate type variable and assign to it the chosen function (</a:t>
            </a:r>
            <a:r>
              <a:rPr lang="en-US" dirty="0" err="1"/>
              <a:t>DelegateMethod</a:t>
            </a:r>
            <a:r>
              <a:rPr lang="en-US" dirty="0"/>
              <a:t>). The delegate variable is what gets passed to a function.</a:t>
            </a:r>
            <a:endParaRPr lang="en-US" b="1" i="1" dirty="0"/>
          </a:p>
        </p:txBody>
      </p:sp>
      <p:sp>
        <p:nvSpPr>
          <p:cNvPr id="11" name="Content Placeholder 2">
            <a:extLst>
              <a:ext uri="{FF2B5EF4-FFF2-40B4-BE49-F238E27FC236}">
                <a16:creationId xmlns:a16="http://schemas.microsoft.com/office/drawing/2014/main" id="{A96FC4E5-903B-485E-901D-36E20988FBB1}"/>
              </a:ext>
            </a:extLst>
          </p:cNvPr>
          <p:cNvSpPr txBox="1">
            <a:spLocks/>
          </p:cNvSpPr>
          <p:nvPr/>
        </p:nvSpPr>
        <p:spPr>
          <a:xfrm>
            <a:off x="1096963" y="5341553"/>
            <a:ext cx="5069503" cy="1000755"/>
          </a:xfrm>
          <a:prstGeom prst="rect">
            <a:avLst/>
          </a:prstGeom>
        </p:spPr>
        <p:txBody>
          <a:bodyPr vert="horz" lIns="0" tIns="45720" rIns="0" bIns="45720" rtlCol="0" anchor="ct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4. Invoke the delegate variable. </a:t>
            </a:r>
            <a:r>
              <a:rPr lang="en-US" u="sng" dirty="0"/>
              <a:t>If</a:t>
            </a:r>
            <a:r>
              <a:rPr lang="en-US" dirty="0"/>
              <a:t> the original method (</a:t>
            </a:r>
            <a:r>
              <a:rPr lang="en-US" dirty="0" err="1"/>
              <a:t>DelegateMethod</a:t>
            </a:r>
            <a:r>
              <a:rPr lang="en-US" dirty="0"/>
              <a:t>) returns a value, it will be returned through the delegate </a:t>
            </a:r>
            <a:r>
              <a:rPr lang="en-US" dirty="0" err="1"/>
              <a:t>variabel</a:t>
            </a:r>
            <a:r>
              <a:rPr lang="en-US" dirty="0"/>
              <a:t> (handler).</a:t>
            </a:r>
            <a:endParaRPr lang="en-US" b="1" i="1" dirty="0"/>
          </a:p>
        </p:txBody>
      </p:sp>
      <p:cxnSp>
        <p:nvCxnSpPr>
          <p:cNvPr id="13" name="Straight Connector 12">
            <a:extLst>
              <a:ext uri="{FF2B5EF4-FFF2-40B4-BE49-F238E27FC236}">
                <a16:creationId xmlns:a16="http://schemas.microsoft.com/office/drawing/2014/main" id="{86E52D6C-A871-4695-AB13-5079D469D413}"/>
              </a:ext>
            </a:extLst>
          </p:cNvPr>
          <p:cNvCxnSpPr/>
          <p:nvPr/>
        </p:nvCxnSpPr>
        <p:spPr>
          <a:xfrm flipH="1">
            <a:off x="957736" y="3245902"/>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104237E-80FB-4A6D-81C2-E1836A661B0A}"/>
              </a:ext>
            </a:extLst>
          </p:cNvPr>
          <p:cNvCxnSpPr/>
          <p:nvPr/>
        </p:nvCxnSpPr>
        <p:spPr>
          <a:xfrm flipH="1">
            <a:off x="957736" y="4100725"/>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E36A010-392E-434D-867B-91CF64B9CE94}"/>
              </a:ext>
            </a:extLst>
          </p:cNvPr>
          <p:cNvCxnSpPr/>
          <p:nvPr/>
        </p:nvCxnSpPr>
        <p:spPr>
          <a:xfrm flipH="1">
            <a:off x="945459" y="5261772"/>
            <a:ext cx="1086879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72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52EB-361F-4830-B865-7E382C42E68F}"/>
              </a:ext>
            </a:extLst>
          </p:cNvPr>
          <p:cNvSpPr>
            <a:spLocks noGrp="1"/>
          </p:cNvSpPr>
          <p:nvPr>
            <p:ph type="title"/>
          </p:nvPr>
        </p:nvSpPr>
        <p:spPr/>
        <p:txBody>
          <a:bodyPr/>
          <a:lstStyle/>
          <a:p>
            <a:r>
              <a:rPr lang="en-US" dirty="0"/>
              <a:t>Delegate - Multicasting</a:t>
            </a:r>
          </a:p>
        </p:txBody>
      </p:sp>
      <p:sp>
        <p:nvSpPr>
          <p:cNvPr id="3" name="Content Placeholder 2">
            <a:extLst>
              <a:ext uri="{FF2B5EF4-FFF2-40B4-BE49-F238E27FC236}">
                <a16:creationId xmlns:a16="http://schemas.microsoft.com/office/drawing/2014/main" id="{09E33F69-7F19-4343-8159-51D068F19F4F}"/>
              </a:ext>
            </a:extLst>
          </p:cNvPr>
          <p:cNvSpPr>
            <a:spLocks noGrp="1"/>
          </p:cNvSpPr>
          <p:nvPr>
            <p:ph idx="1"/>
          </p:nvPr>
        </p:nvSpPr>
        <p:spPr>
          <a:xfrm>
            <a:off x="1097280" y="2108201"/>
            <a:ext cx="4766192" cy="4228806"/>
          </a:xfrm>
        </p:spPr>
        <p:txBody>
          <a:bodyPr anchor="ctr"/>
          <a:lstStyle/>
          <a:p>
            <a:r>
              <a:rPr lang="en-US" dirty="0"/>
              <a:t>A delegate can call more than one method when invoked. This is referred to as </a:t>
            </a:r>
            <a:r>
              <a:rPr lang="en-US" u="sng" dirty="0"/>
              <a:t>multicasting</a:t>
            </a:r>
            <a:r>
              <a:rPr lang="en-US" dirty="0"/>
              <a:t>. To add an extra method to the delegate’s (ordered) method invocation list use the addition assignment operators ('+' or '+=‘).</a:t>
            </a:r>
          </a:p>
          <a:p>
            <a:r>
              <a:rPr lang="en-US" i="1" dirty="0" err="1"/>
              <a:t>allMethodsDelegate</a:t>
            </a:r>
            <a:r>
              <a:rPr lang="en-US" dirty="0"/>
              <a:t> is a delegate type object that points to other delegate type objects that point to a delegate variable that refers to a function or invocation list. Arguments are passed from delegate obj to delegate obj to function.</a:t>
            </a:r>
          </a:p>
        </p:txBody>
      </p:sp>
      <p:pic>
        <p:nvPicPr>
          <p:cNvPr id="4" name="Picture 3">
            <a:extLst>
              <a:ext uri="{FF2B5EF4-FFF2-40B4-BE49-F238E27FC236}">
                <a16:creationId xmlns:a16="http://schemas.microsoft.com/office/drawing/2014/main" id="{3306366C-3CD8-44E1-81CD-6579693A6324}"/>
              </a:ext>
            </a:extLst>
          </p:cNvPr>
          <p:cNvPicPr>
            <a:picLocks noChangeAspect="1"/>
          </p:cNvPicPr>
          <p:nvPr/>
        </p:nvPicPr>
        <p:blipFill>
          <a:blip r:embed="rId2"/>
          <a:stretch>
            <a:fillRect/>
          </a:stretch>
        </p:blipFill>
        <p:spPr>
          <a:xfrm>
            <a:off x="6232203" y="3595713"/>
            <a:ext cx="4923477" cy="2741294"/>
          </a:xfrm>
          <a:prstGeom prst="rect">
            <a:avLst/>
          </a:prstGeom>
        </p:spPr>
      </p:pic>
      <p:pic>
        <p:nvPicPr>
          <p:cNvPr id="5" name="Picture 4">
            <a:extLst>
              <a:ext uri="{FF2B5EF4-FFF2-40B4-BE49-F238E27FC236}">
                <a16:creationId xmlns:a16="http://schemas.microsoft.com/office/drawing/2014/main" id="{43BDF44F-1ADE-4547-A997-6528186052B9}"/>
              </a:ext>
            </a:extLst>
          </p:cNvPr>
          <p:cNvPicPr>
            <a:picLocks noChangeAspect="1"/>
          </p:cNvPicPr>
          <p:nvPr/>
        </p:nvPicPr>
        <p:blipFill>
          <a:blip r:embed="rId3"/>
          <a:stretch>
            <a:fillRect/>
          </a:stretch>
        </p:blipFill>
        <p:spPr>
          <a:xfrm>
            <a:off x="6232203" y="1997813"/>
            <a:ext cx="4912236" cy="1519462"/>
          </a:xfrm>
          <a:prstGeom prst="rect">
            <a:avLst/>
          </a:prstGeom>
        </p:spPr>
      </p:pic>
    </p:spTree>
    <p:extLst>
      <p:ext uri="{BB962C8B-B14F-4D97-AF65-F5344CB8AC3E}">
        <p14:creationId xmlns:p14="http://schemas.microsoft.com/office/powerpoint/2010/main" val="128016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752B2-0036-4B37-BBA9-663EE14D2F98}"/>
              </a:ext>
            </a:extLst>
          </p:cNvPr>
          <p:cNvSpPr>
            <a:spLocks noGrp="1"/>
          </p:cNvSpPr>
          <p:nvPr>
            <p:ph idx="1"/>
          </p:nvPr>
        </p:nvSpPr>
        <p:spPr>
          <a:xfrm>
            <a:off x="1097280" y="1952189"/>
            <a:ext cx="10058400" cy="3760891"/>
          </a:xfrm>
        </p:spPr>
        <p:txBody>
          <a:bodyPr/>
          <a:lstStyle/>
          <a:p>
            <a:r>
              <a:rPr lang="en-US" dirty="0"/>
              <a:t>Reference parameters are passed sequentially to each method in turn. Any changes by one method are visible to the next method. </a:t>
            </a:r>
          </a:p>
          <a:p>
            <a:r>
              <a:rPr lang="en-US" dirty="0"/>
              <a:t>If any method in the method invocation list throws an uncaught exception, execution stops and the exception is passed to the caller of the delegate. </a:t>
            </a:r>
          </a:p>
          <a:p>
            <a:r>
              <a:rPr lang="en-US" dirty="0"/>
              <a:t>If the delegate has a return value and/or out parameters, it returns the return value and parameters of the last method invoked. </a:t>
            </a:r>
          </a:p>
          <a:p>
            <a:r>
              <a:rPr lang="en-US" dirty="0"/>
              <a:t>To remove a method from the invocation list, use the subtraction or subtraction assignment operators (- or -=).</a:t>
            </a:r>
          </a:p>
        </p:txBody>
      </p:sp>
      <p:pic>
        <p:nvPicPr>
          <p:cNvPr id="5" name="Picture 4">
            <a:extLst>
              <a:ext uri="{FF2B5EF4-FFF2-40B4-BE49-F238E27FC236}">
                <a16:creationId xmlns:a16="http://schemas.microsoft.com/office/drawing/2014/main" id="{6BD9F204-1739-4104-9B41-D2948BACC728}"/>
              </a:ext>
            </a:extLst>
          </p:cNvPr>
          <p:cNvPicPr>
            <a:picLocks noChangeAspect="1"/>
          </p:cNvPicPr>
          <p:nvPr/>
        </p:nvPicPr>
        <p:blipFill>
          <a:blip r:embed="rId2"/>
          <a:stretch>
            <a:fillRect/>
          </a:stretch>
        </p:blipFill>
        <p:spPr>
          <a:xfrm>
            <a:off x="3441907" y="4778328"/>
            <a:ext cx="6980520" cy="1855331"/>
          </a:xfrm>
          <a:prstGeom prst="rect">
            <a:avLst/>
          </a:prstGeom>
          <a:effectLst>
            <a:glow rad="38100">
              <a:schemeClr val="bg1">
                <a:alpha val="40000"/>
              </a:schemeClr>
            </a:glow>
          </a:effectLst>
        </p:spPr>
      </p:pic>
      <p:sp>
        <p:nvSpPr>
          <p:cNvPr id="6" name="Title 1">
            <a:extLst>
              <a:ext uri="{FF2B5EF4-FFF2-40B4-BE49-F238E27FC236}">
                <a16:creationId xmlns:a16="http://schemas.microsoft.com/office/drawing/2014/main" id="{97F0488E-D026-413D-8F99-84381014A111}"/>
              </a:ext>
            </a:extLst>
          </p:cNvPr>
          <p:cNvSpPr>
            <a:spLocks noGrp="1"/>
          </p:cNvSpPr>
          <p:nvPr>
            <p:ph type="title"/>
          </p:nvPr>
        </p:nvSpPr>
        <p:spPr>
          <a:xfrm>
            <a:off x="1096963" y="287338"/>
            <a:ext cx="10058400" cy="1449387"/>
          </a:xfrm>
        </p:spPr>
        <p:txBody>
          <a:bodyPr/>
          <a:lstStyle/>
          <a:p>
            <a:r>
              <a:rPr lang="en-US" dirty="0"/>
              <a:t>Delegate - Multicasting</a:t>
            </a:r>
          </a:p>
        </p:txBody>
      </p:sp>
    </p:spTree>
    <p:extLst>
      <p:ext uri="{BB962C8B-B14F-4D97-AF65-F5344CB8AC3E}">
        <p14:creationId xmlns:p14="http://schemas.microsoft.com/office/powerpoint/2010/main" val="124312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7511-79D7-4CB8-BFA1-61515A517867}"/>
              </a:ext>
            </a:extLst>
          </p:cNvPr>
          <p:cNvSpPr>
            <a:spLocks noGrp="1"/>
          </p:cNvSpPr>
          <p:nvPr>
            <p:ph type="title"/>
          </p:nvPr>
        </p:nvSpPr>
        <p:spPr>
          <a:xfrm>
            <a:off x="1097280" y="286603"/>
            <a:ext cx="5345728" cy="1450757"/>
          </a:xfrm>
        </p:spPr>
        <p:txBody>
          <a:bodyPr>
            <a:normAutofit/>
          </a:bodyPr>
          <a:lstStyle/>
          <a:p>
            <a:r>
              <a:rPr lang="en-US" dirty="0"/>
              <a:t>Action Delegate</a:t>
            </a:r>
            <a:br>
              <a:rPr lang="en-US" dirty="0"/>
            </a:br>
            <a:r>
              <a:rPr lang="en-US" sz="1400" dirty="0">
                <a:hlinkClick r:id="rId2"/>
              </a:rPr>
              <a:t>https://docs.microsoft.com/en-us/dotnet/api/system.action?view=netframework-4.8</a:t>
            </a:r>
            <a:endParaRPr lang="en-US" dirty="0"/>
          </a:p>
        </p:txBody>
      </p:sp>
      <p:sp>
        <p:nvSpPr>
          <p:cNvPr id="3" name="Content Placeholder 2">
            <a:extLst>
              <a:ext uri="{FF2B5EF4-FFF2-40B4-BE49-F238E27FC236}">
                <a16:creationId xmlns:a16="http://schemas.microsoft.com/office/drawing/2014/main" id="{927F1DF8-E343-45E6-8A1A-DF57ED0A9684}"/>
              </a:ext>
            </a:extLst>
          </p:cNvPr>
          <p:cNvSpPr>
            <a:spLocks noGrp="1"/>
          </p:cNvSpPr>
          <p:nvPr>
            <p:ph idx="1"/>
          </p:nvPr>
        </p:nvSpPr>
        <p:spPr>
          <a:xfrm>
            <a:off x="1097280" y="2108201"/>
            <a:ext cx="5056502" cy="3760891"/>
          </a:xfrm>
        </p:spPr>
        <p:txBody>
          <a:bodyPr/>
          <a:lstStyle/>
          <a:p>
            <a:r>
              <a:rPr lang="en-US" dirty="0"/>
              <a:t>You can use an </a:t>
            </a:r>
            <a:r>
              <a:rPr lang="en-US" b="1" i="1" dirty="0"/>
              <a:t>Action </a:t>
            </a:r>
            <a:r>
              <a:rPr lang="en-US" dirty="0"/>
              <a:t>delegate to pass a method as a parameter without explicitly declaring a custom delegate. The encapsulated method must correspond to the method signature that is defined by this delegate. This means that the encapsulated method must have no parameters and no return value. </a:t>
            </a:r>
          </a:p>
          <a:p>
            <a:r>
              <a:rPr lang="en-US" dirty="0"/>
              <a:t>Instantiate an </a:t>
            </a:r>
            <a:r>
              <a:rPr lang="en-US" u="sng" dirty="0">
                <a:hlinkClick r:id="rId2"/>
              </a:rPr>
              <a:t>Action</a:t>
            </a:r>
            <a:r>
              <a:rPr lang="en-US" dirty="0"/>
              <a:t> delegate instead of explicitly defining a new delegate and assigning a named method to it.</a:t>
            </a:r>
          </a:p>
        </p:txBody>
      </p:sp>
      <p:pic>
        <p:nvPicPr>
          <p:cNvPr id="4" name="Picture 3">
            <a:extLst>
              <a:ext uri="{FF2B5EF4-FFF2-40B4-BE49-F238E27FC236}">
                <a16:creationId xmlns:a16="http://schemas.microsoft.com/office/drawing/2014/main" id="{8E4ABE2A-CFCD-48F3-BFB4-17E1FC702054}"/>
              </a:ext>
            </a:extLst>
          </p:cNvPr>
          <p:cNvPicPr>
            <a:picLocks noChangeAspect="1"/>
          </p:cNvPicPr>
          <p:nvPr/>
        </p:nvPicPr>
        <p:blipFill>
          <a:blip r:embed="rId3"/>
          <a:stretch>
            <a:fillRect/>
          </a:stretch>
        </p:blipFill>
        <p:spPr>
          <a:xfrm>
            <a:off x="6699822" y="98727"/>
            <a:ext cx="4668586" cy="6592428"/>
          </a:xfrm>
          <a:prstGeom prst="rect">
            <a:avLst/>
          </a:prstGeom>
          <a:effectLst>
            <a:glow rad="50800">
              <a:schemeClr val="accent1">
                <a:alpha val="40000"/>
              </a:schemeClr>
            </a:glow>
          </a:effectLst>
        </p:spPr>
      </p:pic>
    </p:spTree>
    <p:extLst>
      <p:ext uri="{BB962C8B-B14F-4D97-AF65-F5344CB8AC3E}">
        <p14:creationId xmlns:p14="http://schemas.microsoft.com/office/powerpoint/2010/main" val="150115031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2611</Words>
  <Application>Microsoft Office PowerPoint</Application>
  <PresentationFormat>Widescreen</PresentationFormat>
  <Paragraphs>83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Delegates</vt:lpstr>
      <vt:lpstr>A delegate is a type that represents references to methods with a particular parameter list and return type. When you instantiate a delegate, you can associate its instance with any method with a compatible signature and return type. You can invoke (call) the method through the delegate instance.</vt:lpstr>
      <vt:lpstr>Binding - Overview https://docs.microsoft.com/en-us/dotnet/desktop-wpf/data/data-binding-overview#what-is-data-binding https://docs.microsoft.com/en-us/dotnet/csharp/delegates-overview https://en.wikipedia.org/wiki/Late_binding#Late_binding_in_.NET</vt:lpstr>
      <vt:lpstr>Delegate – Overview https://docs.microsoft.com/en-us/dotnet/csharp/programming-guide/delegates/</vt:lpstr>
      <vt:lpstr>Delegate – Usage Example</vt:lpstr>
      <vt:lpstr>Delegate – Step by Step https://docs.microsoft.com/en-us/dotnet/csharp/programming-guide/delegates/using-delegates</vt:lpstr>
      <vt:lpstr>Delegate - Multicasting</vt:lpstr>
      <vt:lpstr>Delegate - Multicasting</vt:lpstr>
      <vt:lpstr>Action Delegate https://docs.microsoft.com/en-us/dotnet/api/system.action?view=netframework-4.8</vt:lpstr>
      <vt:lpstr>Func&lt;TResult&gt; Delegate https://docs.microsoft.com/en-us/dotnet/api/system.func-1?view=netframework-4.8</vt:lpstr>
      <vt:lpstr>Func&lt;TResult&gt; Delegate - Example https://docs.microsoft.com/en-us/dotnet/api/system.func-1?view=netframework-4.8#examples</vt:lpstr>
      <vt:lpstr>Events – Overview https://docs.microsoft.com/en-us/dotnet/csharp/programming-guide/events/</vt:lpstr>
      <vt:lpstr>Events – Properties https://docs.microsoft.com/en-us/dotnet/csharp/programming-guide/events/</vt:lpstr>
      <vt:lpstr>Events – Publishing Based on the EventHandler Pattern https://docs.microsoft.com/en-us/dotnet/api/system.eventhandler?view=netframework-4.8 https://docs.microsoft.com/en-us/dotnet/csharp/programming-guide/events/how-to-publish-events-that-conform-to-net-framework-guidelines</vt:lpstr>
      <vt:lpstr>Events – Publishing Based on the EventHandler Pattern https://docs.microsoft.com/en-us/dotnet/api/system.eventhandler?view=netframework-4.8#examples</vt:lpstr>
      <vt:lpstr>Events – Publishing Based on the EventHandler Pattern https://docs.microsoft.com/en-us/dotnet/api/system.eventhandler?view=netframework-4.8#examples https://docs.microsoft.com/en-us/dotnet/standard/events/?view=netframework-4.8</vt:lpstr>
      <vt:lpstr>Events – Publishing Based on the EventHandler Pattern https://docs.microsoft.com/en-us/dotnet/api/system.eventhandler?view=netframework-4.8#examples https://docs.microsoft.com/en-us/dotnet/standard/events/?view=netframework-4.8</vt:lpstr>
      <vt:lpstr>Events – Publishing Based on the EventHandler Pattern – Step by Step https://docs.microsoft.com/en-us/dotnet/csharp/programming-guide/events/how-to-publish-events-that-conform-to-net-framework-guidelines</vt:lpstr>
      <vt:lpstr>Events – Publishing Based on the EventHandler Pattern – Step by Step https://docs.microsoft.com/en-us/dotnet/csharp/programming-guide/events/how-to-publish-events-that-conform-to-net-framework-guidelines</vt:lpstr>
      <vt:lpstr>Events – Subscribing https://docs.microsoft.com/en-us/dotnet/csharp/programming-guide/events/how-to-subscribe-to-and-unsubscribe-from-events#to-subscribe-to-events-programmatically</vt:lpstr>
      <vt:lpstr>Events – Unsubscribing https://docs.microsoft.com/en-us/dotnet/csharp/programming-guide/events/how-to-subscribe-to-and-unsubscribe-from-events#unsubscribing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2020-03-04T22:49:55Z</dcterms:created>
  <dcterms:modified xsi:type="dcterms:W3CDTF">2020-03-17T16:04:00Z</dcterms:modified>
</cp:coreProperties>
</file>